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6" r:id="rId8"/>
    <p:sldId id="264" r:id="rId9"/>
    <p:sldId id="268" r:id="rId1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6224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6224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6224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015" y="6095"/>
            <a:ext cx="1784604" cy="17830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212" y="1045464"/>
            <a:ext cx="1155192" cy="11506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319" y="1050633"/>
            <a:ext cx="1116813" cy="111147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  <a:path w="1116965" h="1111885">
                <a:moveTo>
                  <a:pt x="220477" y="286041"/>
                </a:moveTo>
                <a:lnTo>
                  <a:pt x="193856" y="323455"/>
                </a:lnTo>
                <a:lnTo>
                  <a:pt x="171955" y="362810"/>
                </a:lnTo>
                <a:lnTo>
                  <a:pt x="154729" y="403741"/>
                </a:lnTo>
                <a:lnTo>
                  <a:pt x="142131" y="445881"/>
                </a:lnTo>
                <a:lnTo>
                  <a:pt x="134116" y="488865"/>
                </a:lnTo>
                <a:lnTo>
                  <a:pt x="130638" y="532328"/>
                </a:lnTo>
                <a:lnTo>
                  <a:pt x="131651" y="575903"/>
                </a:lnTo>
                <a:lnTo>
                  <a:pt x="137108" y="619227"/>
                </a:lnTo>
                <a:lnTo>
                  <a:pt x="146964" y="661933"/>
                </a:lnTo>
                <a:lnTo>
                  <a:pt x="161173" y="703655"/>
                </a:lnTo>
                <a:lnTo>
                  <a:pt x="179689" y="744028"/>
                </a:lnTo>
                <a:lnTo>
                  <a:pt x="202465" y="782686"/>
                </a:lnTo>
                <a:lnTo>
                  <a:pt x="229457" y="819265"/>
                </a:lnTo>
                <a:lnTo>
                  <a:pt x="260618" y="853397"/>
                </a:lnTo>
                <a:lnTo>
                  <a:pt x="295902" y="884719"/>
                </a:lnTo>
                <a:lnTo>
                  <a:pt x="334265" y="912179"/>
                </a:lnTo>
                <a:lnTo>
                  <a:pt x="374453" y="934995"/>
                </a:lnTo>
                <a:lnTo>
                  <a:pt x="416101" y="953204"/>
                </a:lnTo>
                <a:lnTo>
                  <a:pt x="458841" y="966841"/>
                </a:lnTo>
                <a:lnTo>
                  <a:pt x="502308" y="975943"/>
                </a:lnTo>
                <a:lnTo>
                  <a:pt x="546136" y="980546"/>
                </a:lnTo>
                <a:lnTo>
                  <a:pt x="589957" y="980687"/>
                </a:lnTo>
                <a:lnTo>
                  <a:pt x="633406" y="976403"/>
                </a:lnTo>
                <a:lnTo>
                  <a:pt x="676117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8" y="889862"/>
                </a:lnTo>
                <a:lnTo>
                  <a:pt x="865771" y="859785"/>
                </a:lnTo>
                <a:lnTo>
                  <a:pt x="896358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1" y="707789"/>
                </a:lnTo>
                <a:lnTo>
                  <a:pt x="974709" y="665643"/>
                </a:lnTo>
                <a:lnTo>
                  <a:pt x="982725" y="622657"/>
                </a:lnTo>
                <a:lnTo>
                  <a:pt x="986203" y="579196"/>
                </a:lnTo>
                <a:lnTo>
                  <a:pt x="985191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69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0" y="176583"/>
                </a:lnTo>
                <a:lnTo>
                  <a:pt x="700741" y="158375"/>
                </a:lnTo>
                <a:lnTo>
                  <a:pt x="657999" y="144737"/>
                </a:lnTo>
                <a:lnTo>
                  <a:pt x="614531" y="135635"/>
                </a:lnTo>
                <a:lnTo>
                  <a:pt x="570702" y="131032"/>
                </a:lnTo>
                <a:lnTo>
                  <a:pt x="526880" y="130891"/>
                </a:lnTo>
                <a:lnTo>
                  <a:pt x="483430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8" y="174222"/>
                </a:lnTo>
                <a:lnTo>
                  <a:pt x="320681" y="195847"/>
                </a:lnTo>
                <a:lnTo>
                  <a:pt x="284587" y="221716"/>
                </a:lnTo>
                <a:lnTo>
                  <a:pt x="251064" y="251793"/>
                </a:lnTo>
                <a:lnTo>
                  <a:pt x="220477" y="286041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2875" y="0"/>
            <a:ext cx="8131175" cy="6858000"/>
          </a:xfrm>
          <a:custGeom>
            <a:avLst/>
            <a:gdLst/>
            <a:ahLst/>
            <a:cxnLst/>
            <a:rect l="l" t="t" r="r" b="b"/>
            <a:pathLst>
              <a:path w="8131175" h="6858000">
                <a:moveTo>
                  <a:pt x="8131175" y="0"/>
                </a:moveTo>
                <a:lnTo>
                  <a:pt x="0" y="0"/>
                </a:lnTo>
                <a:lnTo>
                  <a:pt x="0" y="6858000"/>
                </a:lnTo>
                <a:lnTo>
                  <a:pt x="8131175" y="6858000"/>
                </a:lnTo>
                <a:lnTo>
                  <a:pt x="8131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5736" y="0"/>
            <a:ext cx="155447" cy="685799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1435" y="1413764"/>
            <a:ext cx="210312" cy="210312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0435" y="1338706"/>
            <a:ext cx="307095" cy="2863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8015" y="6095"/>
            <a:ext cx="1784604" cy="17830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2212" y="1045464"/>
            <a:ext cx="1155192" cy="11506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7319" y="1050633"/>
            <a:ext cx="1116813" cy="111147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  <a:path w="1116965" h="1111885">
                <a:moveTo>
                  <a:pt x="220477" y="286041"/>
                </a:moveTo>
                <a:lnTo>
                  <a:pt x="193856" y="323455"/>
                </a:lnTo>
                <a:lnTo>
                  <a:pt x="171955" y="362810"/>
                </a:lnTo>
                <a:lnTo>
                  <a:pt x="154729" y="403741"/>
                </a:lnTo>
                <a:lnTo>
                  <a:pt x="142131" y="445881"/>
                </a:lnTo>
                <a:lnTo>
                  <a:pt x="134116" y="488865"/>
                </a:lnTo>
                <a:lnTo>
                  <a:pt x="130638" y="532328"/>
                </a:lnTo>
                <a:lnTo>
                  <a:pt x="131651" y="575903"/>
                </a:lnTo>
                <a:lnTo>
                  <a:pt x="137108" y="619227"/>
                </a:lnTo>
                <a:lnTo>
                  <a:pt x="146964" y="661933"/>
                </a:lnTo>
                <a:lnTo>
                  <a:pt x="161173" y="703655"/>
                </a:lnTo>
                <a:lnTo>
                  <a:pt x="179689" y="744028"/>
                </a:lnTo>
                <a:lnTo>
                  <a:pt x="202465" y="782686"/>
                </a:lnTo>
                <a:lnTo>
                  <a:pt x="229457" y="819265"/>
                </a:lnTo>
                <a:lnTo>
                  <a:pt x="260618" y="853397"/>
                </a:lnTo>
                <a:lnTo>
                  <a:pt x="295902" y="884719"/>
                </a:lnTo>
                <a:lnTo>
                  <a:pt x="334265" y="912179"/>
                </a:lnTo>
                <a:lnTo>
                  <a:pt x="374453" y="934995"/>
                </a:lnTo>
                <a:lnTo>
                  <a:pt x="416101" y="953204"/>
                </a:lnTo>
                <a:lnTo>
                  <a:pt x="458841" y="966841"/>
                </a:lnTo>
                <a:lnTo>
                  <a:pt x="502308" y="975943"/>
                </a:lnTo>
                <a:lnTo>
                  <a:pt x="546136" y="980546"/>
                </a:lnTo>
                <a:lnTo>
                  <a:pt x="589957" y="980687"/>
                </a:lnTo>
                <a:lnTo>
                  <a:pt x="633406" y="976403"/>
                </a:lnTo>
                <a:lnTo>
                  <a:pt x="676117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8" y="889862"/>
                </a:lnTo>
                <a:lnTo>
                  <a:pt x="865771" y="859785"/>
                </a:lnTo>
                <a:lnTo>
                  <a:pt x="896358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1" y="707789"/>
                </a:lnTo>
                <a:lnTo>
                  <a:pt x="974709" y="665643"/>
                </a:lnTo>
                <a:lnTo>
                  <a:pt x="982725" y="622657"/>
                </a:lnTo>
                <a:lnTo>
                  <a:pt x="986203" y="579196"/>
                </a:lnTo>
                <a:lnTo>
                  <a:pt x="985191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69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0" y="176583"/>
                </a:lnTo>
                <a:lnTo>
                  <a:pt x="700741" y="158375"/>
                </a:lnTo>
                <a:lnTo>
                  <a:pt x="657999" y="144737"/>
                </a:lnTo>
                <a:lnTo>
                  <a:pt x="614531" y="135635"/>
                </a:lnTo>
                <a:lnTo>
                  <a:pt x="570702" y="131032"/>
                </a:lnTo>
                <a:lnTo>
                  <a:pt x="526880" y="130891"/>
                </a:lnTo>
                <a:lnTo>
                  <a:pt x="483430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8" y="174222"/>
                </a:lnTo>
                <a:lnTo>
                  <a:pt x="320681" y="195847"/>
                </a:lnTo>
                <a:lnTo>
                  <a:pt x="284587" y="221716"/>
                </a:lnTo>
                <a:lnTo>
                  <a:pt x="251064" y="251793"/>
                </a:lnTo>
                <a:lnTo>
                  <a:pt x="220477" y="286041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2875" y="0"/>
            <a:ext cx="8131175" cy="6858000"/>
          </a:xfrm>
          <a:custGeom>
            <a:avLst/>
            <a:gdLst/>
            <a:ahLst/>
            <a:cxnLst/>
            <a:rect l="l" t="t" r="r" b="b"/>
            <a:pathLst>
              <a:path w="8131175" h="6858000">
                <a:moveTo>
                  <a:pt x="8131175" y="0"/>
                </a:moveTo>
                <a:lnTo>
                  <a:pt x="0" y="0"/>
                </a:lnTo>
                <a:lnTo>
                  <a:pt x="0" y="6858000"/>
                </a:lnTo>
                <a:lnTo>
                  <a:pt x="8131175" y="6858000"/>
                </a:lnTo>
                <a:lnTo>
                  <a:pt x="8131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5736" y="0"/>
            <a:ext cx="155447" cy="685799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4925" y="216789"/>
            <a:ext cx="653415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6224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7497" y="2853054"/>
            <a:ext cx="7404734" cy="3012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8986" y="1694433"/>
            <a:ext cx="6095365" cy="230378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 marR="1264285">
              <a:lnSpc>
                <a:spcPts val="3940"/>
              </a:lnSpc>
              <a:spcBef>
                <a:spcPts val="1050"/>
              </a:spcBef>
            </a:pPr>
            <a:r>
              <a:rPr sz="4100" b="1" spc="-15" dirty="0">
                <a:solidFill>
                  <a:srgbClr val="922122"/>
                </a:solidFill>
                <a:latin typeface="Times New Roman"/>
                <a:cs typeface="Times New Roman"/>
              </a:rPr>
              <a:t>ИТОГОВОЕ </a:t>
            </a:r>
            <a:r>
              <a:rPr sz="4100" b="1" spc="-10" dirty="0">
                <a:solidFill>
                  <a:srgbClr val="922122"/>
                </a:solidFill>
                <a:latin typeface="Times New Roman"/>
                <a:cs typeface="Times New Roman"/>
              </a:rPr>
              <a:t> </a:t>
            </a:r>
            <a:r>
              <a:rPr sz="4100" b="1" spc="-5" dirty="0">
                <a:solidFill>
                  <a:srgbClr val="922122"/>
                </a:solidFill>
                <a:latin typeface="Times New Roman"/>
                <a:cs typeface="Times New Roman"/>
              </a:rPr>
              <a:t>СОБЕС</a:t>
            </a:r>
            <a:r>
              <a:rPr sz="4100" b="1" spc="-15" dirty="0">
                <a:solidFill>
                  <a:srgbClr val="922122"/>
                </a:solidFill>
                <a:latin typeface="Times New Roman"/>
                <a:cs typeface="Times New Roman"/>
              </a:rPr>
              <a:t>Е</a:t>
            </a:r>
            <a:r>
              <a:rPr sz="4100" b="1" dirty="0">
                <a:solidFill>
                  <a:srgbClr val="922122"/>
                </a:solidFill>
                <a:latin typeface="Times New Roman"/>
                <a:cs typeface="Times New Roman"/>
              </a:rPr>
              <a:t>ДО</a:t>
            </a:r>
            <a:r>
              <a:rPr sz="4100" b="1" spc="-280" dirty="0">
                <a:solidFill>
                  <a:srgbClr val="922122"/>
                </a:solidFill>
                <a:latin typeface="Times New Roman"/>
                <a:cs typeface="Times New Roman"/>
              </a:rPr>
              <a:t>В</a:t>
            </a:r>
            <a:r>
              <a:rPr sz="4100" b="1" spc="-5" dirty="0">
                <a:solidFill>
                  <a:srgbClr val="922122"/>
                </a:solidFill>
                <a:latin typeface="Times New Roman"/>
                <a:cs typeface="Times New Roman"/>
              </a:rPr>
              <a:t>АНИЕ</a:t>
            </a:r>
            <a:endParaRPr sz="4100">
              <a:latin typeface="Times New Roman"/>
              <a:cs typeface="Times New Roman"/>
            </a:endParaRPr>
          </a:p>
          <a:p>
            <a:pPr marL="12700">
              <a:lnSpc>
                <a:spcPts val="4375"/>
              </a:lnSpc>
            </a:pPr>
            <a:r>
              <a:rPr sz="4100" b="1" dirty="0">
                <a:solidFill>
                  <a:srgbClr val="922122"/>
                </a:solidFill>
                <a:latin typeface="Times New Roman"/>
                <a:cs typeface="Times New Roman"/>
              </a:rPr>
              <a:t>ПО</a:t>
            </a:r>
            <a:r>
              <a:rPr sz="4100" b="1" spc="-35" dirty="0">
                <a:solidFill>
                  <a:srgbClr val="922122"/>
                </a:solidFill>
                <a:latin typeface="Times New Roman"/>
                <a:cs typeface="Times New Roman"/>
              </a:rPr>
              <a:t> </a:t>
            </a:r>
            <a:r>
              <a:rPr sz="4100" b="1" spc="-25" dirty="0">
                <a:solidFill>
                  <a:srgbClr val="922122"/>
                </a:solidFill>
                <a:latin typeface="Times New Roman"/>
                <a:cs typeface="Times New Roman"/>
              </a:rPr>
              <a:t>РУССКОМУ</a:t>
            </a:r>
            <a:r>
              <a:rPr sz="4100" b="1" spc="-65" dirty="0">
                <a:solidFill>
                  <a:srgbClr val="922122"/>
                </a:solidFill>
                <a:latin typeface="Times New Roman"/>
                <a:cs typeface="Times New Roman"/>
              </a:rPr>
              <a:t> </a:t>
            </a:r>
            <a:r>
              <a:rPr sz="4100" b="1" spc="-15" dirty="0">
                <a:solidFill>
                  <a:srgbClr val="922122"/>
                </a:solidFill>
                <a:latin typeface="Times New Roman"/>
                <a:cs typeface="Times New Roman"/>
              </a:rPr>
              <a:t>ЯЗЫКУ</a:t>
            </a:r>
            <a:endParaRPr sz="4100">
              <a:latin typeface="Times New Roman"/>
              <a:cs typeface="Times New Roman"/>
            </a:endParaRPr>
          </a:p>
          <a:p>
            <a:pPr marL="12700">
              <a:lnSpc>
                <a:spcPts val="4730"/>
              </a:lnSpc>
            </a:pPr>
            <a:r>
              <a:rPr sz="4100" b="1" dirty="0">
                <a:solidFill>
                  <a:srgbClr val="922122"/>
                </a:solidFill>
                <a:latin typeface="Times New Roman"/>
                <a:cs typeface="Times New Roman"/>
              </a:rPr>
              <a:t>в</a:t>
            </a:r>
            <a:r>
              <a:rPr sz="4100" b="1" spc="-25" dirty="0">
                <a:solidFill>
                  <a:srgbClr val="922122"/>
                </a:solidFill>
                <a:latin typeface="Times New Roman"/>
                <a:cs typeface="Times New Roman"/>
              </a:rPr>
              <a:t> </a:t>
            </a:r>
            <a:r>
              <a:rPr sz="4100" b="1" spc="-5" dirty="0">
                <a:solidFill>
                  <a:srgbClr val="922122"/>
                </a:solidFill>
                <a:latin typeface="Times New Roman"/>
                <a:cs typeface="Times New Roman"/>
              </a:rPr>
              <a:t>9-х</a:t>
            </a:r>
            <a:r>
              <a:rPr sz="4100" b="1" spc="-45" dirty="0">
                <a:solidFill>
                  <a:srgbClr val="922122"/>
                </a:solidFill>
                <a:latin typeface="Times New Roman"/>
                <a:cs typeface="Times New Roman"/>
              </a:rPr>
              <a:t> </a:t>
            </a:r>
            <a:r>
              <a:rPr sz="4100" b="1" spc="5" dirty="0">
                <a:solidFill>
                  <a:srgbClr val="922122"/>
                </a:solidFill>
                <a:latin typeface="Times New Roman"/>
                <a:cs typeface="Times New Roman"/>
              </a:rPr>
              <a:t>классах</a:t>
            </a:r>
            <a:endParaRPr sz="4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318" y="0"/>
            <a:ext cx="750252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100"/>
              </a:spcBef>
              <a:tabLst>
                <a:tab pos="3063875" algn="l"/>
                <a:tab pos="6003290" algn="l"/>
              </a:tabLst>
            </a:pPr>
            <a:r>
              <a:rPr spc="-50" dirty="0">
                <a:solidFill>
                  <a:srgbClr val="974707"/>
                </a:solidFill>
              </a:rPr>
              <a:t>Итоговое	</a:t>
            </a:r>
            <a:r>
              <a:rPr spc="-15" dirty="0">
                <a:solidFill>
                  <a:srgbClr val="974707"/>
                </a:solidFill>
              </a:rPr>
              <a:t>собеседование </a:t>
            </a:r>
            <a:r>
              <a:rPr spc="-1335" dirty="0">
                <a:solidFill>
                  <a:srgbClr val="974707"/>
                </a:solidFill>
              </a:rPr>
              <a:t> </a:t>
            </a:r>
            <a:r>
              <a:rPr spc="-5" dirty="0">
                <a:solidFill>
                  <a:srgbClr val="974707"/>
                </a:solidFill>
              </a:rPr>
              <a:t>п</a:t>
            </a:r>
            <a:r>
              <a:rPr dirty="0">
                <a:solidFill>
                  <a:srgbClr val="974707"/>
                </a:solidFill>
              </a:rPr>
              <a:t>о</a:t>
            </a:r>
            <a:r>
              <a:rPr spc="-5" dirty="0">
                <a:solidFill>
                  <a:srgbClr val="974707"/>
                </a:solidFill>
              </a:rPr>
              <a:t> </a:t>
            </a:r>
            <a:r>
              <a:rPr spc="-75" dirty="0">
                <a:solidFill>
                  <a:srgbClr val="974707"/>
                </a:solidFill>
              </a:rPr>
              <a:t>р</a:t>
            </a:r>
            <a:r>
              <a:rPr spc="-170" dirty="0">
                <a:solidFill>
                  <a:srgbClr val="974707"/>
                </a:solidFill>
              </a:rPr>
              <a:t>у</a:t>
            </a:r>
            <a:r>
              <a:rPr dirty="0">
                <a:solidFill>
                  <a:srgbClr val="974707"/>
                </a:solidFill>
              </a:rPr>
              <a:t>сс</a:t>
            </a:r>
            <a:r>
              <a:rPr spc="-70" dirty="0">
                <a:solidFill>
                  <a:srgbClr val="974707"/>
                </a:solidFill>
              </a:rPr>
              <a:t>к</a:t>
            </a:r>
            <a:r>
              <a:rPr spc="-110" dirty="0">
                <a:solidFill>
                  <a:srgbClr val="974707"/>
                </a:solidFill>
              </a:rPr>
              <a:t>о</a:t>
            </a:r>
            <a:r>
              <a:rPr spc="-5" dirty="0">
                <a:solidFill>
                  <a:srgbClr val="974707"/>
                </a:solidFill>
              </a:rPr>
              <a:t>м</a:t>
            </a:r>
            <a:r>
              <a:rPr dirty="0">
                <a:solidFill>
                  <a:srgbClr val="974707"/>
                </a:solidFill>
              </a:rPr>
              <a:t>у</a:t>
            </a:r>
            <a:r>
              <a:rPr spc="-5" dirty="0">
                <a:solidFill>
                  <a:srgbClr val="974707"/>
                </a:solidFill>
              </a:rPr>
              <a:t> язы</a:t>
            </a:r>
            <a:r>
              <a:rPr spc="-75" dirty="0">
                <a:solidFill>
                  <a:srgbClr val="974707"/>
                </a:solidFill>
              </a:rPr>
              <a:t>к</a:t>
            </a:r>
            <a:r>
              <a:rPr dirty="0">
                <a:solidFill>
                  <a:srgbClr val="974707"/>
                </a:solidFill>
              </a:rPr>
              <a:t>у	(ИС)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67276" y="2224481"/>
            <a:ext cx="20040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8994" algn="l"/>
              </a:tabLst>
            </a:pPr>
            <a:r>
              <a:rPr sz="3000" dirty="0">
                <a:latin typeface="Times New Roman"/>
                <a:cs typeface="Times New Roman"/>
              </a:rPr>
              <a:t>В	рам</a:t>
            </a:r>
            <a:r>
              <a:rPr sz="3000" spc="-40" dirty="0">
                <a:latin typeface="Times New Roman"/>
                <a:cs typeface="Times New Roman"/>
              </a:rPr>
              <a:t>к</a:t>
            </a:r>
            <a:r>
              <a:rPr sz="3000" dirty="0">
                <a:latin typeface="Times New Roman"/>
                <a:cs typeface="Times New Roman"/>
              </a:rPr>
              <a:t>ах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3121" y="2681985"/>
            <a:ext cx="184403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40" dirty="0">
                <a:latin typeface="Times New Roman"/>
                <a:cs typeface="Times New Roman"/>
              </a:rPr>
              <a:t>К</a:t>
            </a:r>
            <a:r>
              <a:rPr sz="3000" dirty="0">
                <a:latin typeface="Times New Roman"/>
                <a:cs typeface="Times New Roman"/>
              </a:rPr>
              <a:t>онцеп</a:t>
            </a:r>
            <a:r>
              <a:rPr sz="3000" spc="-10" dirty="0">
                <a:latin typeface="Times New Roman"/>
                <a:cs typeface="Times New Roman"/>
              </a:rPr>
              <a:t>ц</a:t>
            </a:r>
            <a:r>
              <a:rPr sz="3000" spc="-5" dirty="0">
                <a:latin typeface="Times New Roman"/>
                <a:cs typeface="Times New Roman"/>
              </a:rPr>
              <a:t>ии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4469" y="2224481"/>
            <a:ext cx="22644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Times New Roman"/>
                <a:cs typeface="Times New Roman"/>
              </a:rPr>
              <a:t>р</a:t>
            </a:r>
            <a:r>
              <a:rPr sz="3000" spc="45" dirty="0">
                <a:latin typeface="Times New Roman"/>
                <a:cs typeface="Times New Roman"/>
              </a:rPr>
              <a:t>е</a:t>
            </a:r>
            <a:r>
              <a:rPr sz="3000" spc="20" dirty="0">
                <a:latin typeface="Times New Roman"/>
                <a:cs typeface="Times New Roman"/>
              </a:rPr>
              <a:t>а</a:t>
            </a:r>
            <a:r>
              <a:rPr sz="3000" spc="-5" dirty="0">
                <a:latin typeface="Times New Roman"/>
                <a:cs typeface="Times New Roman"/>
              </a:rPr>
              <a:t>ли</a:t>
            </a:r>
            <a:r>
              <a:rPr sz="3000" spc="5" dirty="0">
                <a:latin typeface="Times New Roman"/>
                <a:cs typeface="Times New Roman"/>
              </a:rPr>
              <a:t>з</a:t>
            </a:r>
            <a:r>
              <a:rPr sz="3000" dirty="0">
                <a:latin typeface="Times New Roman"/>
                <a:cs typeface="Times New Roman"/>
              </a:rPr>
              <a:t>ации  </a:t>
            </a:r>
            <a:r>
              <a:rPr sz="3000" spc="-5" dirty="0">
                <a:latin typeface="Times New Roman"/>
                <a:cs typeface="Times New Roman"/>
              </a:rPr>
              <a:t>пр</a:t>
            </a:r>
            <a:r>
              <a:rPr sz="3000" spc="5" dirty="0">
                <a:latin typeface="Times New Roman"/>
                <a:cs typeface="Times New Roman"/>
              </a:rPr>
              <a:t>е</a:t>
            </a:r>
            <a:r>
              <a:rPr sz="3000" spc="-5" dirty="0">
                <a:latin typeface="Times New Roman"/>
                <a:cs typeface="Times New Roman"/>
              </a:rPr>
              <a:t>п</a:t>
            </a:r>
            <a:r>
              <a:rPr sz="3000" spc="-80" dirty="0">
                <a:latin typeface="Times New Roman"/>
                <a:cs typeface="Times New Roman"/>
              </a:rPr>
              <a:t>о</a:t>
            </a:r>
            <a:r>
              <a:rPr sz="3000" dirty="0">
                <a:latin typeface="Times New Roman"/>
                <a:cs typeface="Times New Roman"/>
              </a:rPr>
              <a:t>да</a:t>
            </a:r>
            <a:r>
              <a:rPr sz="3000" spc="-45" dirty="0">
                <a:latin typeface="Times New Roman"/>
                <a:cs typeface="Times New Roman"/>
              </a:rPr>
              <a:t>в</a:t>
            </a:r>
            <a:r>
              <a:rPr sz="3000" dirty="0">
                <a:latin typeface="Times New Roman"/>
                <a:cs typeface="Times New Roman"/>
              </a:rPr>
              <a:t>ания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3121" y="3139185"/>
            <a:ext cx="5174615" cy="2679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spc="-30" dirty="0">
                <a:latin typeface="Times New Roman"/>
                <a:cs typeface="Times New Roman"/>
              </a:rPr>
              <a:t>русского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языка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и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литературы 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для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проверки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навыков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устной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речи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у </a:t>
            </a:r>
            <a:r>
              <a:rPr sz="3000" spc="-35" dirty="0">
                <a:latin typeface="Times New Roman"/>
                <a:cs typeface="Times New Roman"/>
              </a:rPr>
              <a:t>школьников.</a:t>
            </a:r>
            <a:endParaRPr sz="3000">
              <a:latin typeface="Times New Roman"/>
              <a:cs typeface="Times New Roman"/>
            </a:endParaRPr>
          </a:p>
          <a:p>
            <a:pPr marL="12700" marR="6985" indent="723900" algn="just">
              <a:lnSpc>
                <a:spcPct val="100000"/>
              </a:lnSpc>
              <a:spcBef>
                <a:spcPts val="10"/>
              </a:spcBef>
            </a:pPr>
            <a:r>
              <a:rPr sz="2800" b="1" spc="-30">
                <a:solidFill>
                  <a:srgbClr val="C00000"/>
                </a:solidFill>
                <a:latin typeface="Times New Roman"/>
                <a:cs typeface="Times New Roman"/>
              </a:rPr>
              <a:t>Прохождение</a:t>
            </a:r>
            <a:r>
              <a:rPr sz="2800" b="1" spc="-2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итогового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собеседования </a:t>
            </a:r>
            <a:r>
              <a:rPr sz="2800" dirty="0">
                <a:latin typeface="Times New Roman"/>
                <a:cs typeface="Times New Roman"/>
              </a:rPr>
              <a:t>для </a:t>
            </a:r>
            <a:r>
              <a:rPr sz="2800" spc="-15" dirty="0">
                <a:latin typeface="Times New Roman"/>
                <a:cs typeface="Times New Roman"/>
              </a:rPr>
              <a:t>выпускников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9-ых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классов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  </a:t>
            </a:r>
            <a:r>
              <a:rPr sz="2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допуск</a:t>
            </a: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ГИА.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623" y="2034857"/>
            <a:ext cx="3125612" cy="36197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635" cy="6858000"/>
            <a:chOff x="0" y="0"/>
            <a:chExt cx="9144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48653" y="818012"/>
                  </a:lnTo>
                  <a:lnTo>
                    <a:pt x="96069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69" y="755005"/>
                  </a:lnTo>
                  <a:lnTo>
                    <a:pt x="360876" y="736111"/>
                  </a:lnTo>
                  <a:lnTo>
                    <a:pt x="401011" y="715024"/>
                  </a:lnTo>
                  <a:lnTo>
                    <a:pt x="439799" y="691821"/>
                  </a:lnTo>
                  <a:lnTo>
                    <a:pt x="477163" y="666580"/>
                  </a:lnTo>
                  <a:lnTo>
                    <a:pt x="513025" y="639376"/>
                  </a:lnTo>
                  <a:lnTo>
                    <a:pt x="547310" y="610287"/>
                  </a:lnTo>
                  <a:lnTo>
                    <a:pt x="579939" y="579389"/>
                  </a:lnTo>
                  <a:lnTo>
                    <a:pt x="610837" y="546760"/>
                  </a:lnTo>
                  <a:lnTo>
                    <a:pt x="639926" y="512477"/>
                  </a:lnTo>
                  <a:lnTo>
                    <a:pt x="667130" y="476615"/>
                  </a:lnTo>
                  <a:lnTo>
                    <a:pt x="692371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3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3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1" y="439253"/>
                  </a:lnTo>
                  <a:lnTo>
                    <a:pt x="667130" y="476615"/>
                  </a:lnTo>
                  <a:lnTo>
                    <a:pt x="639926" y="512477"/>
                  </a:lnTo>
                  <a:lnTo>
                    <a:pt x="610837" y="546760"/>
                  </a:lnTo>
                  <a:lnTo>
                    <a:pt x="579939" y="579389"/>
                  </a:lnTo>
                  <a:lnTo>
                    <a:pt x="547310" y="610287"/>
                  </a:lnTo>
                  <a:lnTo>
                    <a:pt x="513025" y="639376"/>
                  </a:lnTo>
                  <a:lnTo>
                    <a:pt x="477163" y="666580"/>
                  </a:lnTo>
                  <a:lnTo>
                    <a:pt x="439799" y="691821"/>
                  </a:lnTo>
                  <a:lnTo>
                    <a:pt x="401011" y="715024"/>
                  </a:lnTo>
                  <a:lnTo>
                    <a:pt x="360876" y="736111"/>
                  </a:lnTo>
                  <a:lnTo>
                    <a:pt x="319469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69" y="813890"/>
                  </a:lnTo>
                  <a:lnTo>
                    <a:pt x="48653" y="818012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4604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4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295400" y="569798"/>
            <a:ext cx="7320151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10">
                <a:solidFill>
                  <a:srgbClr val="562213"/>
                </a:solidFill>
              </a:rPr>
              <a:t>СРОКИ</a:t>
            </a:r>
            <a:r>
              <a:rPr sz="4900" spc="-55">
                <a:solidFill>
                  <a:srgbClr val="562213"/>
                </a:solidFill>
              </a:rPr>
              <a:t> </a:t>
            </a:r>
            <a:r>
              <a:rPr lang="ru-RU" sz="4900" spc="-55" dirty="0">
                <a:solidFill>
                  <a:srgbClr val="562213"/>
                </a:solidFill>
              </a:rPr>
              <a:t> </a:t>
            </a:r>
            <a:r>
              <a:rPr sz="4900" spc="-10">
                <a:solidFill>
                  <a:srgbClr val="562213"/>
                </a:solidFill>
              </a:rPr>
              <a:t>ПРОВЕДЕНИЯ</a:t>
            </a:r>
            <a:endParaRPr sz="4900"/>
          </a:p>
        </p:txBody>
      </p:sp>
      <p:sp>
        <p:nvSpPr>
          <p:cNvPr id="15" name="object 15"/>
          <p:cNvSpPr txBox="1"/>
          <p:nvPr/>
        </p:nvSpPr>
        <p:spPr>
          <a:xfrm>
            <a:off x="1295400" y="1676400"/>
            <a:ext cx="7122159" cy="462947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79166"/>
              <a:buFont typeface="Segoe UI Symbol"/>
              <a:buChar char="⚫"/>
              <a:tabLst>
                <a:tab pos="296545" algn="l"/>
              </a:tabLst>
            </a:pPr>
            <a:r>
              <a:rPr lang="ru-RU" sz="3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14</a:t>
            </a:r>
            <a:r>
              <a:rPr sz="3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февраля</a:t>
            </a:r>
            <a:r>
              <a:rPr sz="3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202</a:t>
            </a:r>
            <a:r>
              <a:rPr lang="ru-RU"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4</a:t>
            </a:r>
            <a:r>
              <a:rPr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spc="-210" dirty="0">
                <a:solidFill>
                  <a:srgbClr val="C00000"/>
                </a:solidFill>
                <a:latin typeface="Times New Roman"/>
                <a:cs typeface="Times New Roman"/>
              </a:rPr>
              <a:t>г.</a:t>
            </a:r>
            <a:r>
              <a:rPr sz="3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основной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срок</a:t>
            </a:r>
            <a:endParaRPr sz="32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Segoe UI Symbol"/>
              <a:buChar char="⚫"/>
              <a:tabLst>
                <a:tab pos="296545" algn="l"/>
              </a:tabLst>
            </a:pPr>
            <a:r>
              <a:rPr sz="3600" b="1" dirty="0">
                <a:latin typeface="Times New Roman"/>
                <a:cs typeface="Times New Roman"/>
              </a:rPr>
              <a:t>1</a:t>
            </a:r>
            <a:r>
              <a:rPr lang="ru-RU" sz="3600" b="1" dirty="0">
                <a:latin typeface="Times New Roman"/>
                <a:cs typeface="Times New Roman"/>
              </a:rPr>
              <a:t>3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spc="-10" dirty="0" err="1">
                <a:latin typeface="Times New Roman"/>
                <a:cs typeface="Times New Roman"/>
              </a:rPr>
              <a:t>марта</a:t>
            </a:r>
            <a:r>
              <a:rPr lang="ru-RU" sz="3600" b="1" spc="-10" dirty="0">
                <a:latin typeface="Times New Roman"/>
                <a:cs typeface="Times New Roman"/>
              </a:rPr>
              <a:t> 2024 г.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дополнительный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срок</a:t>
            </a: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Segoe UI Symbol"/>
              <a:buChar char="⚫"/>
              <a:tabLst>
                <a:tab pos="296545" algn="l"/>
              </a:tabLst>
            </a:pPr>
            <a:r>
              <a:rPr sz="3600" b="1" dirty="0">
                <a:latin typeface="Times New Roman"/>
                <a:cs typeface="Times New Roman"/>
              </a:rPr>
              <a:t>1</a:t>
            </a:r>
            <a:r>
              <a:rPr lang="ru-RU" sz="3600" b="1" dirty="0">
                <a:latin typeface="Times New Roman"/>
                <a:cs typeface="Times New Roman"/>
              </a:rPr>
              <a:t>5 </a:t>
            </a:r>
            <a:r>
              <a:rPr lang="ru-RU" sz="3600" b="1" spc="-10" dirty="0">
                <a:latin typeface="Times New Roman"/>
                <a:cs typeface="Times New Roman"/>
              </a:rPr>
              <a:t>апреля 2024 г.</a:t>
            </a:r>
            <a:r>
              <a:rPr sz="3600" b="1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 err="1">
                <a:latin typeface="Times New Roman"/>
                <a:cs typeface="Times New Roman"/>
              </a:rPr>
              <a:t>дополнительный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5" dirty="0" err="1">
                <a:latin typeface="Times New Roman"/>
                <a:cs typeface="Times New Roman"/>
              </a:rPr>
              <a:t>срок</a:t>
            </a:r>
            <a:endParaRPr lang="ru-RU" sz="3200" spc="5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Segoe UI Symbol"/>
              <a:buChar char="⚫"/>
              <a:tabLst>
                <a:tab pos="296545" algn="l"/>
              </a:tabLst>
            </a:pPr>
            <a:endParaRPr sz="4400" dirty="0">
              <a:latin typeface="Times New Roman"/>
              <a:cs typeface="Times New Roman"/>
            </a:endParaRPr>
          </a:p>
          <a:p>
            <a:pPr marL="12700" marR="369570">
              <a:lnSpc>
                <a:spcPct val="100000"/>
              </a:lnSpc>
            </a:pPr>
            <a:r>
              <a:rPr sz="3200" b="1" spc="-10" dirty="0">
                <a:latin typeface="Times New Roman"/>
                <a:cs typeface="Times New Roman"/>
              </a:rPr>
              <a:t>Положительный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spc="-40" dirty="0">
                <a:latin typeface="Times New Roman"/>
                <a:cs typeface="Times New Roman"/>
              </a:rPr>
              <a:t>результат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«зачёт»</a:t>
            </a:r>
            <a:r>
              <a:rPr sz="3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–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допуск</a:t>
            </a: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к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ГИА-9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9266" y="198831"/>
            <a:ext cx="51390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03104"/>
                </a:solidFill>
              </a:rPr>
              <a:t>Общие</a:t>
            </a:r>
            <a:r>
              <a:rPr spc="-70" dirty="0">
                <a:solidFill>
                  <a:srgbClr val="703104"/>
                </a:solidFill>
              </a:rPr>
              <a:t> </a:t>
            </a:r>
            <a:r>
              <a:rPr spc="-10" dirty="0">
                <a:solidFill>
                  <a:srgbClr val="703104"/>
                </a:solidFill>
              </a:rPr>
              <a:t>сведения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5400" y="1371600"/>
            <a:ext cx="739965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§"/>
              <a:tabLst>
                <a:tab pos="372110" algn="l"/>
                <a:tab pos="372745" algn="l"/>
              </a:tabLst>
            </a:pPr>
            <a:r>
              <a:rPr lang="ru-RU" sz="2800" spc="-10" dirty="0">
                <a:latin typeface="Times New Roman"/>
                <a:cs typeface="Times New Roman"/>
              </a:rPr>
              <a:t> </a:t>
            </a:r>
            <a:r>
              <a:rPr sz="2800" spc="-10">
                <a:latin typeface="Times New Roman"/>
                <a:cs typeface="Times New Roman"/>
              </a:rPr>
              <a:t>ИС </a:t>
            </a:r>
            <a:r>
              <a:rPr sz="2800" spc="-10" dirty="0">
                <a:latin typeface="Times New Roman"/>
                <a:cs typeface="Times New Roman"/>
              </a:rPr>
              <a:t>проводится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 своей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школе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Arial" pitchFamily="34" charset="0"/>
              <a:buChar char="•"/>
              <a:tabLst>
                <a:tab pos="372110" algn="l"/>
                <a:tab pos="372745" algn="l"/>
                <a:tab pos="2472055" algn="l"/>
                <a:tab pos="3256915" algn="l"/>
                <a:tab pos="3893185" algn="l"/>
                <a:tab pos="5076825" algn="l"/>
              </a:tabLst>
            </a:pPr>
            <a:r>
              <a:rPr lang="ru-RU" sz="2800" spc="-10" dirty="0">
                <a:latin typeface="Times New Roman"/>
                <a:cs typeface="Times New Roman"/>
              </a:rPr>
              <a:t>   </a:t>
            </a:r>
            <a:r>
              <a:rPr sz="2800" spc="-10">
                <a:latin typeface="Times New Roman"/>
                <a:cs typeface="Times New Roman"/>
              </a:rPr>
              <a:t>Пров</a:t>
            </a:r>
            <a:r>
              <a:rPr sz="2800" spc="-60">
                <a:latin typeface="Times New Roman"/>
                <a:cs typeface="Times New Roman"/>
              </a:rPr>
              <a:t>е</a:t>
            </a:r>
            <a:r>
              <a:rPr sz="2800" spc="-5">
                <a:latin typeface="Times New Roman"/>
                <a:cs typeface="Times New Roman"/>
              </a:rPr>
              <a:t>дение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И</a:t>
            </a:r>
            <a:r>
              <a:rPr sz="2800" spc="-5" dirty="0">
                <a:latin typeface="Times New Roman"/>
                <a:cs typeface="Times New Roman"/>
              </a:rPr>
              <a:t>С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5" dirty="0">
                <a:latin typeface="Times New Roman"/>
                <a:cs typeface="Times New Roman"/>
              </a:rPr>
              <a:t>в</a:t>
            </a:r>
            <a:r>
              <a:rPr sz="2800" spc="-5" dirty="0">
                <a:latin typeface="Times New Roman"/>
                <a:cs typeface="Times New Roman"/>
              </a:rPr>
              <a:t>о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врем</a:t>
            </a:r>
            <a:r>
              <a:rPr sz="2800" spc="-5" dirty="0">
                <a:latin typeface="Times New Roman"/>
                <a:cs typeface="Times New Roman"/>
              </a:rPr>
              <a:t>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65" dirty="0">
                <a:latin typeface="Times New Roman"/>
                <a:cs typeface="Times New Roman"/>
              </a:rPr>
              <a:t>о</a:t>
            </a:r>
            <a:r>
              <a:rPr sz="2800" spc="-50" dirty="0">
                <a:latin typeface="Times New Roman"/>
                <a:cs typeface="Times New Roman"/>
              </a:rPr>
              <a:t>с</a:t>
            </a:r>
            <a:r>
              <a:rPr sz="2800" spc="-5" dirty="0">
                <a:latin typeface="Times New Roman"/>
                <a:cs typeface="Times New Roman"/>
              </a:rPr>
              <a:t>ущ</a:t>
            </a:r>
            <a:r>
              <a:rPr sz="2800" spc="55" dirty="0">
                <a:latin typeface="Times New Roman"/>
                <a:cs typeface="Times New Roman"/>
              </a:rPr>
              <a:t>е</a:t>
            </a:r>
            <a:r>
              <a:rPr sz="2800" spc="-5" dirty="0">
                <a:latin typeface="Times New Roman"/>
                <a:cs typeface="Times New Roman"/>
              </a:rPr>
              <a:t>ст</a:t>
            </a:r>
            <a:r>
              <a:rPr sz="2800" spc="-50" dirty="0">
                <a:latin typeface="Times New Roman"/>
                <a:cs typeface="Times New Roman"/>
              </a:rPr>
              <a:t>в</a:t>
            </a:r>
            <a:r>
              <a:rPr sz="2800" spc="-10" dirty="0">
                <a:latin typeface="Times New Roman"/>
                <a:cs typeface="Times New Roman"/>
              </a:rPr>
              <a:t>л</a:t>
            </a:r>
            <a:r>
              <a:rPr sz="2800" spc="-20" dirty="0">
                <a:latin typeface="Times New Roman"/>
                <a:cs typeface="Times New Roman"/>
              </a:rPr>
              <a:t>е</a:t>
            </a:r>
            <a:r>
              <a:rPr sz="2800" spc="-10" dirty="0">
                <a:latin typeface="Times New Roman"/>
                <a:cs typeface="Times New Roman"/>
              </a:rPr>
              <a:t>ния  учебного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процесса</a:t>
            </a:r>
            <a:r>
              <a:rPr sz="2800" spc="-5" dirty="0">
                <a:latin typeface="Times New Roman"/>
                <a:cs typeface="Times New Roman"/>
              </a:rPr>
              <a:t> в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7497" y="2743199"/>
            <a:ext cx="187071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72110" algn="l"/>
                <a:tab pos="372745" algn="l"/>
              </a:tabLst>
            </a:pPr>
            <a:r>
              <a:rPr sz="2800" spc="-40" dirty="0">
                <a:latin typeface="Times New Roman"/>
                <a:cs typeface="Times New Roman"/>
              </a:rPr>
              <a:t>Готовятся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9000" y="2743199"/>
            <a:ext cx="529323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15235" algn="l"/>
              </a:tabLst>
            </a:pPr>
            <a:r>
              <a:rPr sz="2800" spc="-40">
                <a:latin typeface="Times New Roman"/>
                <a:cs typeface="Times New Roman"/>
              </a:rPr>
              <a:t>аудитории,</a:t>
            </a:r>
            <a:r>
              <a:rPr lang="ru-RU" sz="2800" spc="-40" dirty="0">
                <a:latin typeface="Times New Roman"/>
                <a:cs typeface="Times New Roman"/>
              </a:rPr>
              <a:t> </a:t>
            </a:r>
            <a:r>
              <a:rPr sz="2800" spc="-25">
                <a:latin typeface="Times New Roman"/>
                <a:cs typeface="Times New Roman"/>
              </a:rPr>
              <a:t>оборудование</a:t>
            </a:r>
            <a:r>
              <a:rPr sz="2800" spc="-25" dirty="0">
                <a:latin typeface="Times New Roman"/>
                <a:cs typeface="Times New Roman"/>
              </a:rPr>
              <a:t>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317497" y="3200400"/>
            <a:ext cx="7404734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прорабатываются</a:t>
            </a:r>
            <a:r>
              <a:rPr spc="-25" dirty="0"/>
              <a:t> </a:t>
            </a:r>
            <a:r>
              <a:rPr spc="-30" dirty="0"/>
              <a:t>схемы</a:t>
            </a:r>
            <a:r>
              <a:rPr spc="10" dirty="0"/>
              <a:t> </a:t>
            </a:r>
            <a:r>
              <a:rPr spc="-10" dirty="0"/>
              <a:t>движения</a:t>
            </a:r>
          </a:p>
          <a:p>
            <a:pPr marL="12700" marR="6350" algn="just">
              <a:lnSpc>
                <a:spcPct val="100000"/>
              </a:lnSpc>
              <a:buFont typeface="Arial MT"/>
              <a:buChar char="•"/>
              <a:tabLst>
                <a:tab pos="372745" algn="l"/>
                <a:tab pos="5761990" algn="l"/>
              </a:tabLst>
            </a:pPr>
            <a:r>
              <a:rPr spc="5"/>
              <a:t>Учащиеся</a:t>
            </a:r>
            <a:r>
              <a:rPr spc="10"/>
              <a:t> </a:t>
            </a:r>
            <a:r>
              <a:rPr spc="-5" dirty="0"/>
              <a:t>9-ых</a:t>
            </a:r>
            <a:r>
              <a:rPr dirty="0"/>
              <a:t> </a:t>
            </a:r>
            <a:r>
              <a:rPr spc="-5" dirty="0"/>
              <a:t>классов</a:t>
            </a:r>
            <a:r>
              <a:rPr dirty="0"/>
              <a:t> </a:t>
            </a:r>
            <a:r>
              <a:rPr spc="-5" dirty="0"/>
              <a:t>по</a:t>
            </a:r>
            <a:r>
              <a:rPr dirty="0"/>
              <a:t> </a:t>
            </a:r>
            <a:r>
              <a:rPr spc="-25" dirty="0"/>
              <a:t>одному </a:t>
            </a:r>
            <a:r>
              <a:rPr spc="-685" dirty="0"/>
              <a:t> </a:t>
            </a:r>
            <a:r>
              <a:rPr spc="-20" dirty="0"/>
              <a:t>приглашаются</a:t>
            </a:r>
            <a:r>
              <a:rPr dirty="0"/>
              <a:t> </a:t>
            </a:r>
            <a:r>
              <a:rPr spc="-5" dirty="0"/>
              <a:t>в</a:t>
            </a:r>
            <a:r>
              <a:rPr spc="5" dirty="0"/>
              <a:t> </a:t>
            </a:r>
            <a:r>
              <a:rPr spc="-45" dirty="0"/>
              <a:t>аудиторию</a:t>
            </a:r>
            <a:r>
              <a:rPr spc="5" dirty="0"/>
              <a:t> </a:t>
            </a:r>
            <a:r>
              <a:rPr spc="-5" dirty="0"/>
              <a:t>для</a:t>
            </a:r>
            <a:r>
              <a:rPr dirty="0"/>
              <a:t> </a:t>
            </a:r>
            <a:r>
              <a:rPr spc="-5" dirty="0"/>
              <a:t>собеседования</a:t>
            </a:r>
          </a:p>
          <a:p>
            <a:pPr marL="372110" indent="-360045" algn="just">
              <a:lnSpc>
                <a:spcPct val="100000"/>
              </a:lnSpc>
              <a:buFont typeface="Arial MT"/>
              <a:buChar char="•"/>
              <a:tabLst>
                <a:tab pos="372745" algn="l"/>
              </a:tabLst>
            </a:pPr>
            <a:r>
              <a:rPr spc="-5" dirty="0"/>
              <a:t>Ведется </a:t>
            </a:r>
            <a:r>
              <a:rPr spc="-30" dirty="0"/>
              <a:t>потоковая</a:t>
            </a:r>
            <a:r>
              <a:rPr spc="-10" dirty="0"/>
              <a:t> </a:t>
            </a:r>
            <a:r>
              <a:rPr spc="-40" dirty="0"/>
              <a:t>аудиозапись</a:t>
            </a:r>
            <a:r>
              <a:rPr spc="-10" dirty="0"/>
              <a:t> </a:t>
            </a:r>
            <a:r>
              <a:rPr spc="-15" dirty="0"/>
              <a:t>ответов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635" cy="6858000"/>
            <a:chOff x="0" y="0"/>
            <a:chExt cx="9144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48653" y="818012"/>
                  </a:lnTo>
                  <a:lnTo>
                    <a:pt x="96069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69" y="755005"/>
                  </a:lnTo>
                  <a:lnTo>
                    <a:pt x="360876" y="736111"/>
                  </a:lnTo>
                  <a:lnTo>
                    <a:pt x="401011" y="715024"/>
                  </a:lnTo>
                  <a:lnTo>
                    <a:pt x="439799" y="691821"/>
                  </a:lnTo>
                  <a:lnTo>
                    <a:pt x="477163" y="666580"/>
                  </a:lnTo>
                  <a:lnTo>
                    <a:pt x="513025" y="639376"/>
                  </a:lnTo>
                  <a:lnTo>
                    <a:pt x="547310" y="610287"/>
                  </a:lnTo>
                  <a:lnTo>
                    <a:pt x="579939" y="579389"/>
                  </a:lnTo>
                  <a:lnTo>
                    <a:pt x="610837" y="546760"/>
                  </a:lnTo>
                  <a:lnTo>
                    <a:pt x="639926" y="512477"/>
                  </a:lnTo>
                  <a:lnTo>
                    <a:pt x="667130" y="476615"/>
                  </a:lnTo>
                  <a:lnTo>
                    <a:pt x="692371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3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3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1" y="439253"/>
                  </a:lnTo>
                  <a:lnTo>
                    <a:pt x="667130" y="476615"/>
                  </a:lnTo>
                  <a:lnTo>
                    <a:pt x="639926" y="512477"/>
                  </a:lnTo>
                  <a:lnTo>
                    <a:pt x="610837" y="546760"/>
                  </a:lnTo>
                  <a:lnTo>
                    <a:pt x="579939" y="579389"/>
                  </a:lnTo>
                  <a:lnTo>
                    <a:pt x="547310" y="610287"/>
                  </a:lnTo>
                  <a:lnTo>
                    <a:pt x="513025" y="639376"/>
                  </a:lnTo>
                  <a:lnTo>
                    <a:pt x="477163" y="666580"/>
                  </a:lnTo>
                  <a:lnTo>
                    <a:pt x="439799" y="691821"/>
                  </a:lnTo>
                  <a:lnTo>
                    <a:pt x="401011" y="715024"/>
                  </a:lnTo>
                  <a:lnTo>
                    <a:pt x="360876" y="736111"/>
                  </a:lnTo>
                  <a:lnTo>
                    <a:pt x="319469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69" y="813890"/>
                  </a:lnTo>
                  <a:lnTo>
                    <a:pt x="48653" y="818012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4604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4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96389" y="486536"/>
            <a:ext cx="7141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562213"/>
                </a:solidFill>
              </a:rPr>
              <a:t>Процедура</a:t>
            </a:r>
            <a:r>
              <a:rPr spc="-55" dirty="0">
                <a:solidFill>
                  <a:srgbClr val="562213"/>
                </a:solidFill>
              </a:rPr>
              <a:t> </a:t>
            </a:r>
            <a:r>
              <a:rPr spc="-25" dirty="0">
                <a:solidFill>
                  <a:srgbClr val="562213"/>
                </a:solidFill>
              </a:rPr>
              <a:t>проведения</a:t>
            </a: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315719" y="1694433"/>
          <a:ext cx="7385684" cy="398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6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55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5"/>
                        </a:spcBef>
                      </a:pPr>
                      <a:r>
                        <a:rPr sz="24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Аудитории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9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Аудитория</a:t>
                      </a:r>
                      <a:r>
                        <a:rPr sz="24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собеседования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оборудованным</a:t>
                      </a:r>
                      <a:r>
                        <a:rPr sz="24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рабочим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местом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72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400" b="1" spc="-30" dirty="0">
                          <a:latin typeface="Times New Roman"/>
                          <a:cs typeface="Times New Roman"/>
                        </a:rPr>
                        <a:t>Оборудование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CE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spc="-20">
                          <a:latin typeface="Times New Roman"/>
                          <a:cs typeface="Times New Roman"/>
                        </a:rPr>
                        <a:t>Звукозаписывающее</a:t>
                      </a:r>
                      <a:r>
                        <a:rPr sz="2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устройство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6124">
                <a:tc>
                  <a:txBody>
                    <a:bodyPr/>
                    <a:lstStyle/>
                    <a:p>
                      <a:pPr marL="91440" marR="895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2400" b="1" spc="-30" dirty="0">
                          <a:latin typeface="Times New Roman"/>
                          <a:cs typeface="Times New Roman"/>
                        </a:rPr>
                        <a:t>Кол-во </a:t>
                      </a: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человек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400" b="1" spc="-40" dirty="0">
                          <a:latin typeface="Times New Roman"/>
                          <a:cs typeface="Times New Roman"/>
                        </a:rPr>
                        <a:t>аудитории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2400" b="1" spc="-5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собеседования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631314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Экзаменатор-собеседник </a:t>
                      </a:r>
                      <a:r>
                        <a:rPr sz="2400" spc="-5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Эксперт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Участник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итогового</a:t>
                      </a:r>
                      <a:r>
                        <a:rPr sz="2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собеседования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723">
                <a:tc>
                  <a:txBody>
                    <a:bodyPr/>
                    <a:lstStyle/>
                    <a:p>
                      <a:pPr marL="91440" marR="187960">
                        <a:lnSpc>
                          <a:spcPct val="100000"/>
                        </a:lnSpc>
                        <a:spcBef>
                          <a:spcPts val="440"/>
                        </a:spcBef>
                        <a:tabLst>
                          <a:tab pos="1124585" algn="l"/>
                        </a:tabLst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Время	на</a:t>
                      </a:r>
                      <a:r>
                        <a:rPr sz="24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1-ого </a:t>
                      </a:r>
                      <a:r>
                        <a:rPr sz="2400" b="1" spc="-5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участника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CE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Примерно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мин.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6598" y="338454"/>
            <a:ext cx="643255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9135" marR="5080" indent="-195707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562213"/>
                </a:solidFill>
              </a:rPr>
              <a:t>Оценка </a:t>
            </a:r>
            <a:r>
              <a:rPr spc="-15" dirty="0">
                <a:solidFill>
                  <a:srgbClr val="562213"/>
                </a:solidFill>
              </a:rPr>
              <a:t>выполнения </a:t>
            </a:r>
            <a:r>
              <a:rPr spc="-1335" dirty="0">
                <a:solidFill>
                  <a:srgbClr val="562213"/>
                </a:solidFill>
              </a:rPr>
              <a:t> </a:t>
            </a:r>
            <a:r>
              <a:rPr dirty="0">
                <a:solidFill>
                  <a:srgbClr val="562213"/>
                </a:solidFill>
              </a:rPr>
              <a:t>заданий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48866" y="2296795"/>
            <a:ext cx="438531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48180" algn="l"/>
              </a:tabLst>
            </a:pPr>
            <a:r>
              <a:rPr sz="3200" b="1" dirty="0">
                <a:latin typeface="Times New Roman"/>
                <a:cs typeface="Times New Roman"/>
              </a:rPr>
              <a:t>Зад</a:t>
            </a:r>
            <a:r>
              <a:rPr sz="3200" b="1" spc="5" dirty="0">
                <a:latin typeface="Times New Roman"/>
                <a:cs typeface="Times New Roman"/>
              </a:rPr>
              <a:t>а</a:t>
            </a:r>
            <a:r>
              <a:rPr sz="3200" b="1" spc="-5" dirty="0">
                <a:latin typeface="Times New Roman"/>
                <a:cs typeface="Times New Roman"/>
              </a:rPr>
              <a:t>ни</a:t>
            </a:r>
            <a:r>
              <a:rPr sz="3200" b="1" dirty="0">
                <a:latin typeface="Times New Roman"/>
                <a:cs typeface="Times New Roman"/>
              </a:rPr>
              <a:t>я	оц</a:t>
            </a:r>
            <a:r>
              <a:rPr sz="3200" b="1" spc="5" dirty="0">
                <a:latin typeface="Times New Roman"/>
                <a:cs typeface="Times New Roman"/>
              </a:rPr>
              <a:t>е</a:t>
            </a:r>
            <a:r>
              <a:rPr sz="3200" b="1" spc="-5" dirty="0">
                <a:latin typeface="Times New Roman"/>
                <a:cs typeface="Times New Roman"/>
              </a:rPr>
              <a:t>нива</a:t>
            </a:r>
            <a:r>
              <a:rPr sz="3200" b="1" spc="-30" dirty="0">
                <a:latin typeface="Times New Roman"/>
                <a:cs typeface="Times New Roman"/>
              </a:rPr>
              <a:t>ю</a:t>
            </a:r>
            <a:r>
              <a:rPr sz="3200" b="1" spc="30" dirty="0">
                <a:latin typeface="Times New Roman"/>
                <a:cs typeface="Times New Roman"/>
              </a:rPr>
              <a:t>т</a:t>
            </a:r>
            <a:r>
              <a:rPr sz="3200" b="1" dirty="0">
                <a:latin typeface="Times New Roman"/>
                <a:cs typeface="Times New Roman"/>
              </a:rPr>
              <a:t>ся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353310" algn="l"/>
              </a:tabLst>
            </a:pPr>
            <a:r>
              <a:rPr sz="3200" spc="10" dirty="0">
                <a:latin typeface="Times New Roman"/>
                <a:cs typeface="Times New Roman"/>
              </a:rPr>
              <a:t>процессе	</a:t>
            </a:r>
            <a:r>
              <a:rPr sz="3200" spc="-5" dirty="0">
                <a:latin typeface="Times New Roman"/>
                <a:cs typeface="Times New Roman"/>
              </a:rPr>
              <a:t>ответа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1838" y="2784475"/>
            <a:ext cx="17805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у</a:t>
            </a:r>
            <a:r>
              <a:rPr sz="3200" spc="-10" dirty="0">
                <a:latin typeface="Times New Roman"/>
                <a:cs typeface="Times New Roman"/>
              </a:rPr>
              <a:t>ч</a:t>
            </a:r>
            <a:r>
              <a:rPr sz="3200" dirty="0">
                <a:latin typeface="Times New Roman"/>
                <a:cs typeface="Times New Roman"/>
              </a:rPr>
              <a:t>а</a:t>
            </a:r>
            <a:r>
              <a:rPr sz="3200" spc="5" dirty="0">
                <a:latin typeface="Times New Roman"/>
                <a:cs typeface="Times New Roman"/>
              </a:rPr>
              <a:t>с</a:t>
            </a:r>
            <a:r>
              <a:rPr sz="3200" dirty="0">
                <a:latin typeface="Times New Roman"/>
                <a:cs typeface="Times New Roman"/>
              </a:rPr>
              <a:t>тни</a:t>
            </a:r>
            <a:r>
              <a:rPr sz="3200" spc="-50" dirty="0">
                <a:latin typeface="Times New Roman"/>
                <a:cs typeface="Times New Roman"/>
              </a:rPr>
              <a:t>к</a:t>
            </a:r>
            <a:r>
              <a:rPr sz="3200" dirty="0">
                <a:latin typeface="Times New Roman"/>
                <a:cs typeface="Times New Roman"/>
              </a:rPr>
              <a:t>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7496" y="2296795"/>
            <a:ext cx="240030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2182495" algn="l"/>
              </a:tabLst>
            </a:pPr>
            <a:r>
              <a:rPr sz="3200" spc="-5" dirty="0">
                <a:latin typeface="Times New Roman"/>
                <a:cs typeface="Times New Roman"/>
              </a:rPr>
              <a:t>э</a:t>
            </a:r>
            <a:r>
              <a:rPr sz="3200" spc="-80" dirty="0">
                <a:latin typeface="Times New Roman"/>
                <a:cs typeface="Times New Roman"/>
              </a:rPr>
              <a:t>к</a:t>
            </a:r>
            <a:r>
              <a:rPr sz="3200" dirty="0">
                <a:latin typeface="Times New Roman"/>
                <a:cs typeface="Times New Roman"/>
              </a:rPr>
              <a:t>сп</a:t>
            </a:r>
            <a:r>
              <a:rPr sz="3200" spc="-15" dirty="0">
                <a:latin typeface="Times New Roman"/>
                <a:cs typeface="Times New Roman"/>
              </a:rPr>
              <a:t>е</a:t>
            </a:r>
            <a:r>
              <a:rPr sz="3200" spc="-45" dirty="0">
                <a:latin typeface="Times New Roman"/>
                <a:cs typeface="Times New Roman"/>
              </a:rPr>
              <a:t>рт</a:t>
            </a:r>
            <a:r>
              <a:rPr sz="3200" spc="-55" dirty="0">
                <a:latin typeface="Times New Roman"/>
                <a:cs typeface="Times New Roman"/>
              </a:rPr>
              <a:t>о</a:t>
            </a:r>
            <a:r>
              <a:rPr sz="3200" dirty="0">
                <a:latin typeface="Times New Roman"/>
                <a:cs typeface="Times New Roman"/>
              </a:rPr>
              <a:t>м	в</a:t>
            </a:r>
            <a:endParaRPr sz="3200">
              <a:latin typeface="Times New Roman"/>
              <a:cs typeface="Times New Roman"/>
            </a:endParaRPr>
          </a:p>
          <a:p>
            <a:pPr marR="6985" algn="r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по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8866" y="3272104"/>
            <a:ext cx="50165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41245" algn="l"/>
              </a:tabLst>
            </a:pPr>
            <a:r>
              <a:rPr sz="3200" dirty="0">
                <a:latin typeface="Times New Roman"/>
                <a:cs typeface="Times New Roman"/>
              </a:rPr>
              <a:t>специально	</a:t>
            </a:r>
            <a:r>
              <a:rPr sz="3200" spc="-5" dirty="0">
                <a:latin typeface="Times New Roman"/>
                <a:cs typeface="Times New Roman"/>
              </a:rPr>
              <a:t>разработанным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59371" y="3272104"/>
            <a:ext cx="18675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к</a:t>
            </a:r>
            <a:r>
              <a:rPr sz="3200" dirty="0">
                <a:latin typeface="Times New Roman"/>
                <a:cs typeface="Times New Roman"/>
              </a:rPr>
              <a:t>рит</a:t>
            </a:r>
            <a:r>
              <a:rPr sz="3200" spc="-15" dirty="0">
                <a:latin typeface="Times New Roman"/>
                <a:cs typeface="Times New Roman"/>
              </a:rPr>
              <a:t>е</a:t>
            </a:r>
            <a:r>
              <a:rPr sz="3200" dirty="0">
                <a:latin typeface="Times New Roman"/>
                <a:cs typeface="Times New Roman"/>
              </a:rPr>
              <a:t>риям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48866" y="3760089"/>
            <a:ext cx="6668770" cy="1642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по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системе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«зачет/незачет»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spc="-35" dirty="0">
                <a:latin typeface="Times New Roman"/>
                <a:cs typeface="Times New Roman"/>
              </a:rPr>
              <a:t>Подача </a:t>
            </a:r>
            <a:r>
              <a:rPr sz="3200" b="1" spc="-5" dirty="0">
                <a:latin typeface="Times New Roman"/>
                <a:cs typeface="Times New Roman"/>
              </a:rPr>
              <a:t>апелляций </a:t>
            </a:r>
            <a:r>
              <a:rPr sz="3200" dirty="0">
                <a:latin typeface="Times New Roman"/>
                <a:cs typeface="Times New Roman"/>
              </a:rPr>
              <a:t>не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предусмотрена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507" y="166878"/>
            <a:ext cx="44450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0060" algn="l"/>
              </a:tabLst>
            </a:pPr>
            <a:r>
              <a:rPr dirty="0"/>
              <a:t>Надо	</a:t>
            </a:r>
            <a:r>
              <a:rPr spc="-5" dirty="0"/>
              <a:t>п</a:t>
            </a:r>
            <a:r>
              <a:rPr spc="-105" dirty="0"/>
              <a:t>о</a:t>
            </a:r>
            <a:r>
              <a:rPr spc="-5" dirty="0"/>
              <a:t>мнить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2940" y="1569719"/>
            <a:ext cx="4443095" cy="2808605"/>
            <a:chOff x="662940" y="1569719"/>
            <a:chExt cx="4443095" cy="28086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95" y="1610867"/>
              <a:ext cx="3212600" cy="12893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940" y="1569719"/>
              <a:ext cx="3861816" cy="1493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7699" y="1620646"/>
              <a:ext cx="3145129" cy="122339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62214" y="2844037"/>
              <a:ext cx="3838575" cy="1529715"/>
            </a:xfrm>
            <a:custGeom>
              <a:avLst/>
              <a:gdLst/>
              <a:ahLst/>
              <a:cxnLst/>
              <a:rect l="l" t="t" r="r" b="b"/>
              <a:pathLst>
                <a:path w="3838575" h="1529714">
                  <a:moveTo>
                    <a:pt x="0" y="0"/>
                  </a:moveTo>
                  <a:lnTo>
                    <a:pt x="0" y="917575"/>
                  </a:lnTo>
                  <a:lnTo>
                    <a:pt x="314490" y="917575"/>
                  </a:lnTo>
                </a:path>
                <a:path w="3838575" h="1529714">
                  <a:moveTo>
                    <a:pt x="314490" y="428116"/>
                  </a:moveTo>
                  <a:lnTo>
                    <a:pt x="324100" y="380503"/>
                  </a:lnTo>
                  <a:lnTo>
                    <a:pt x="350319" y="341629"/>
                  </a:lnTo>
                  <a:lnTo>
                    <a:pt x="389231" y="315424"/>
                  </a:lnTo>
                  <a:lnTo>
                    <a:pt x="436918" y="305815"/>
                  </a:lnTo>
                  <a:lnTo>
                    <a:pt x="3716185" y="305815"/>
                  </a:lnTo>
                  <a:lnTo>
                    <a:pt x="3763798" y="315424"/>
                  </a:lnTo>
                  <a:lnTo>
                    <a:pt x="3802672" y="341629"/>
                  </a:lnTo>
                  <a:lnTo>
                    <a:pt x="3828877" y="380503"/>
                  </a:lnTo>
                  <a:lnTo>
                    <a:pt x="3838486" y="428116"/>
                  </a:lnTo>
                  <a:lnTo>
                    <a:pt x="3838486" y="1406906"/>
                  </a:lnTo>
                  <a:lnTo>
                    <a:pt x="3828877" y="1454519"/>
                  </a:lnTo>
                  <a:lnTo>
                    <a:pt x="3802672" y="1493393"/>
                  </a:lnTo>
                  <a:lnTo>
                    <a:pt x="3763798" y="1519598"/>
                  </a:lnTo>
                  <a:lnTo>
                    <a:pt x="3716185" y="1529207"/>
                  </a:lnTo>
                  <a:lnTo>
                    <a:pt x="436918" y="1529207"/>
                  </a:lnTo>
                  <a:lnTo>
                    <a:pt x="389231" y="1519598"/>
                  </a:lnTo>
                  <a:lnTo>
                    <a:pt x="350319" y="1493393"/>
                  </a:lnTo>
                  <a:lnTo>
                    <a:pt x="324100" y="1454519"/>
                  </a:lnTo>
                  <a:lnTo>
                    <a:pt x="314490" y="1406906"/>
                  </a:lnTo>
                  <a:lnTo>
                    <a:pt x="314490" y="428116"/>
                  </a:lnTo>
                  <a:close/>
                </a:path>
              </a:pathLst>
            </a:custGeom>
            <a:ln w="9525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761489" y="3133420"/>
            <a:ext cx="3242310" cy="11880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algn="ctr">
              <a:lnSpc>
                <a:spcPts val="2890"/>
              </a:lnSpc>
              <a:spcBef>
                <a:spcPts val="585"/>
              </a:spcBef>
            </a:pPr>
            <a:r>
              <a:rPr sz="2800" spc="-35" dirty="0">
                <a:latin typeface="Times New Roman"/>
                <a:cs typeface="Times New Roman"/>
              </a:rPr>
              <a:t>Необходимо </a:t>
            </a:r>
            <a:r>
              <a:rPr sz="2800" spc="-15" dirty="0">
                <a:latin typeface="Times New Roman"/>
                <a:cs typeface="Times New Roman"/>
              </a:rPr>
              <a:t>набрать,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чтобы</a:t>
            </a:r>
            <a:endParaRPr sz="2800">
              <a:latin typeface="Times New Roman"/>
              <a:cs typeface="Times New Roman"/>
            </a:endParaRPr>
          </a:p>
          <a:p>
            <a:pPr marR="80010" algn="ctr">
              <a:lnSpc>
                <a:spcPts val="2890"/>
              </a:lnSpc>
            </a:pPr>
            <a:r>
              <a:rPr sz="2800" spc="-10" dirty="0">
                <a:latin typeface="Times New Roman"/>
                <a:cs typeface="Times New Roman"/>
              </a:rPr>
              <a:t>получить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"зачет"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32603" y="1569719"/>
            <a:ext cx="3862070" cy="1493520"/>
            <a:chOff x="4832603" y="1569719"/>
            <a:chExt cx="3862070" cy="149352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7680" y="1610867"/>
              <a:ext cx="3325359" cy="12893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2603" y="1569719"/>
              <a:ext cx="3861815" cy="14935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60822" y="1620646"/>
              <a:ext cx="3258057" cy="122339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96162" y="1745945"/>
            <a:ext cx="702119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82110" algn="l"/>
              </a:tabLst>
            </a:pPr>
            <a:r>
              <a:rPr sz="5200" spc="-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5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-5" dirty="0">
                <a:solidFill>
                  <a:srgbClr val="FFFFFF"/>
                </a:solidFill>
                <a:latin typeface="Calibri"/>
                <a:cs typeface="Calibri"/>
              </a:rPr>
              <a:t>баллов	</a:t>
            </a:r>
            <a:r>
              <a:rPr sz="5200" spc="-1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5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-5" dirty="0">
                <a:solidFill>
                  <a:srgbClr val="FFFFFF"/>
                </a:solidFill>
                <a:latin typeface="Calibri"/>
                <a:cs typeface="Calibri"/>
              </a:rPr>
              <a:t>баллов</a:t>
            </a:r>
            <a:endParaRPr sz="52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381815" y="2839275"/>
            <a:ext cx="3222625" cy="1539240"/>
            <a:chOff x="5381815" y="2839275"/>
            <a:chExt cx="3222625" cy="1539240"/>
          </a:xfrm>
        </p:grpSpPr>
        <p:sp>
          <p:nvSpPr>
            <p:cNvPr id="15" name="object 15"/>
            <p:cNvSpPr/>
            <p:nvPr/>
          </p:nvSpPr>
          <p:spPr>
            <a:xfrm>
              <a:off x="5386578" y="2844038"/>
              <a:ext cx="326390" cy="917575"/>
            </a:xfrm>
            <a:custGeom>
              <a:avLst/>
              <a:gdLst/>
              <a:ahLst/>
              <a:cxnLst/>
              <a:rect l="l" t="t" r="r" b="b"/>
              <a:pathLst>
                <a:path w="326389" h="917575">
                  <a:moveTo>
                    <a:pt x="0" y="0"/>
                  </a:moveTo>
                  <a:lnTo>
                    <a:pt x="0" y="917575"/>
                  </a:lnTo>
                  <a:lnTo>
                    <a:pt x="325882" y="917575"/>
                  </a:lnTo>
                </a:path>
              </a:pathLst>
            </a:custGeom>
            <a:ln w="952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2460" y="3149854"/>
              <a:ext cx="2887345" cy="1223645"/>
            </a:xfrm>
            <a:custGeom>
              <a:avLst/>
              <a:gdLst/>
              <a:ahLst/>
              <a:cxnLst/>
              <a:rect l="l" t="t" r="r" b="b"/>
              <a:pathLst>
                <a:path w="2887345" h="1223645">
                  <a:moveTo>
                    <a:pt x="0" y="122300"/>
                  </a:moveTo>
                  <a:lnTo>
                    <a:pt x="9608" y="74687"/>
                  </a:lnTo>
                  <a:lnTo>
                    <a:pt x="35813" y="35813"/>
                  </a:lnTo>
                  <a:lnTo>
                    <a:pt x="74687" y="9608"/>
                  </a:lnTo>
                  <a:lnTo>
                    <a:pt x="122300" y="0"/>
                  </a:lnTo>
                  <a:lnTo>
                    <a:pt x="2764409" y="0"/>
                  </a:lnTo>
                  <a:lnTo>
                    <a:pt x="2812041" y="9608"/>
                  </a:lnTo>
                  <a:lnTo>
                    <a:pt x="2850959" y="35813"/>
                  </a:lnTo>
                  <a:lnTo>
                    <a:pt x="2877208" y="74687"/>
                  </a:lnTo>
                  <a:lnTo>
                    <a:pt x="2886837" y="122300"/>
                  </a:lnTo>
                  <a:lnTo>
                    <a:pt x="2886837" y="1101090"/>
                  </a:lnTo>
                  <a:lnTo>
                    <a:pt x="2877208" y="1148703"/>
                  </a:lnTo>
                  <a:lnTo>
                    <a:pt x="2850959" y="1187577"/>
                  </a:lnTo>
                  <a:lnTo>
                    <a:pt x="2812041" y="1213782"/>
                  </a:lnTo>
                  <a:lnTo>
                    <a:pt x="2764409" y="1223391"/>
                  </a:lnTo>
                  <a:lnTo>
                    <a:pt x="122300" y="1223391"/>
                  </a:lnTo>
                  <a:lnTo>
                    <a:pt x="74687" y="1213782"/>
                  </a:lnTo>
                  <a:lnTo>
                    <a:pt x="35813" y="1187577"/>
                  </a:lnTo>
                  <a:lnTo>
                    <a:pt x="9608" y="1148703"/>
                  </a:lnTo>
                  <a:lnTo>
                    <a:pt x="0" y="1101090"/>
                  </a:lnTo>
                  <a:lnTo>
                    <a:pt x="0" y="122300"/>
                  </a:lnTo>
                  <a:close/>
                </a:path>
              </a:pathLst>
            </a:custGeom>
            <a:ln w="9525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844921" y="3133420"/>
            <a:ext cx="2621915" cy="11880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463550" marR="185420" indent="-268605">
              <a:lnSpc>
                <a:spcPts val="2890"/>
              </a:lnSpc>
              <a:spcBef>
                <a:spcPts val="585"/>
              </a:spcBef>
            </a:pPr>
            <a:r>
              <a:rPr sz="2800" spc="-10" dirty="0">
                <a:latin typeface="Times New Roman"/>
                <a:cs typeface="Times New Roman"/>
              </a:rPr>
              <a:t>М</a:t>
            </a:r>
            <a:r>
              <a:rPr sz="2800" spc="-20" dirty="0">
                <a:latin typeface="Times New Roman"/>
                <a:cs typeface="Times New Roman"/>
              </a:rPr>
              <a:t>а</a:t>
            </a:r>
            <a:r>
              <a:rPr sz="2800" spc="-85" dirty="0">
                <a:latin typeface="Times New Roman"/>
                <a:cs typeface="Times New Roman"/>
              </a:rPr>
              <a:t>к</a:t>
            </a:r>
            <a:r>
              <a:rPr sz="2800" spc="-5" dirty="0">
                <a:latin typeface="Times New Roman"/>
                <a:cs typeface="Times New Roman"/>
              </a:rPr>
              <a:t>си</a:t>
            </a:r>
            <a:r>
              <a:rPr sz="2800" spc="-45" dirty="0">
                <a:latin typeface="Times New Roman"/>
                <a:cs typeface="Times New Roman"/>
              </a:rPr>
              <a:t>м</a:t>
            </a:r>
            <a:r>
              <a:rPr sz="2800" spc="5" dirty="0">
                <a:latin typeface="Times New Roman"/>
                <a:cs typeface="Times New Roman"/>
              </a:rPr>
              <a:t>а</a:t>
            </a:r>
            <a:r>
              <a:rPr sz="2800" spc="-10" dirty="0">
                <a:latin typeface="Times New Roman"/>
                <a:cs typeface="Times New Roman"/>
              </a:rPr>
              <a:t>л</a:t>
            </a:r>
            <a:r>
              <a:rPr sz="2800" spc="-15" dirty="0">
                <a:latin typeface="Times New Roman"/>
                <a:cs typeface="Times New Roman"/>
              </a:rPr>
              <a:t>ь</a:t>
            </a:r>
            <a:r>
              <a:rPr sz="2800" spc="-10" dirty="0">
                <a:latin typeface="Times New Roman"/>
                <a:cs typeface="Times New Roman"/>
              </a:rPr>
              <a:t>н</a:t>
            </a:r>
            <a:r>
              <a:rPr sz="2800" spc="35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е  </a:t>
            </a:r>
            <a:r>
              <a:rPr sz="2800" spc="-20" dirty="0">
                <a:latin typeface="Times New Roman"/>
                <a:cs typeface="Times New Roman"/>
              </a:rPr>
              <a:t>количество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2890"/>
              </a:lnSpc>
            </a:pPr>
            <a:r>
              <a:rPr sz="2800" spc="-5" dirty="0">
                <a:latin typeface="Times New Roman"/>
                <a:cs typeface="Times New Roman"/>
              </a:rPr>
              <a:t>за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собеседование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4577" y="5031354"/>
            <a:ext cx="1043701" cy="1216402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599425" y="4677155"/>
            <a:ext cx="4429125" cy="1965960"/>
            <a:chOff x="4599425" y="4677155"/>
            <a:chExt cx="4429125" cy="1965960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99425" y="4677155"/>
              <a:ext cx="4314453" cy="19659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03291" y="5236463"/>
              <a:ext cx="4024884" cy="92354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650866" y="4724653"/>
              <a:ext cx="4211320" cy="1824989"/>
            </a:xfrm>
            <a:custGeom>
              <a:avLst/>
              <a:gdLst/>
              <a:ahLst/>
              <a:cxnLst/>
              <a:rect l="l" t="t" r="r" b="b"/>
              <a:pathLst>
                <a:path w="4211320" h="1824990">
                  <a:moveTo>
                    <a:pt x="912368" y="0"/>
                  </a:moveTo>
                  <a:lnTo>
                    <a:pt x="0" y="912393"/>
                  </a:lnTo>
                  <a:lnTo>
                    <a:pt x="912368" y="1824774"/>
                  </a:lnTo>
                  <a:lnTo>
                    <a:pt x="912368" y="1368590"/>
                  </a:lnTo>
                  <a:lnTo>
                    <a:pt x="4210939" y="1368590"/>
                  </a:lnTo>
                  <a:lnTo>
                    <a:pt x="4210939" y="456184"/>
                  </a:lnTo>
                  <a:lnTo>
                    <a:pt x="912368" y="456184"/>
                  </a:lnTo>
                  <a:lnTo>
                    <a:pt x="912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50866" y="4724653"/>
              <a:ext cx="4211320" cy="1824989"/>
            </a:xfrm>
            <a:custGeom>
              <a:avLst/>
              <a:gdLst/>
              <a:ahLst/>
              <a:cxnLst/>
              <a:rect l="l" t="t" r="r" b="b"/>
              <a:pathLst>
                <a:path w="4211320" h="1824990">
                  <a:moveTo>
                    <a:pt x="4210939" y="456184"/>
                  </a:moveTo>
                  <a:lnTo>
                    <a:pt x="912368" y="456184"/>
                  </a:lnTo>
                  <a:lnTo>
                    <a:pt x="912368" y="0"/>
                  </a:lnTo>
                  <a:lnTo>
                    <a:pt x="0" y="912393"/>
                  </a:lnTo>
                  <a:lnTo>
                    <a:pt x="912368" y="1824774"/>
                  </a:lnTo>
                  <a:lnTo>
                    <a:pt x="912368" y="1368590"/>
                  </a:lnTo>
                  <a:lnTo>
                    <a:pt x="4210939" y="1368590"/>
                  </a:lnTo>
                  <a:lnTo>
                    <a:pt x="4210939" y="45618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186553" y="5311521"/>
            <a:ext cx="36004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54150" algn="l"/>
                <a:tab pos="1727200" algn="l"/>
                <a:tab pos="2786380" algn="l"/>
              </a:tabLst>
            </a:pPr>
            <a:r>
              <a:rPr sz="2000" b="1" spc="-5" dirty="0">
                <a:solidFill>
                  <a:srgbClr val="792A08"/>
                </a:solidFill>
                <a:latin typeface="Times New Roman"/>
                <a:cs typeface="Times New Roman"/>
              </a:rPr>
              <a:t>в</a:t>
            </a:r>
            <a:r>
              <a:rPr sz="2000" b="1" spc="-10" dirty="0">
                <a:solidFill>
                  <a:srgbClr val="792A08"/>
                </a:solidFill>
                <a:latin typeface="Times New Roman"/>
                <a:cs typeface="Times New Roman"/>
              </a:rPr>
              <a:t>ы</a:t>
            </a:r>
            <a:r>
              <a:rPr sz="2000" b="1" spc="-15" dirty="0">
                <a:solidFill>
                  <a:srgbClr val="792A08"/>
                </a:solidFill>
                <a:latin typeface="Times New Roman"/>
                <a:cs typeface="Times New Roman"/>
              </a:rPr>
              <a:t>п</a:t>
            </a:r>
            <a:r>
              <a:rPr sz="2000" b="1" spc="-45" dirty="0">
                <a:solidFill>
                  <a:srgbClr val="792A08"/>
                </a:solidFill>
                <a:latin typeface="Times New Roman"/>
                <a:cs typeface="Times New Roman"/>
              </a:rPr>
              <a:t>у</a:t>
            </a:r>
            <a:r>
              <a:rPr sz="2000" b="1" dirty="0">
                <a:solidFill>
                  <a:srgbClr val="792A08"/>
                </a:solidFill>
                <a:latin typeface="Times New Roman"/>
                <a:cs typeface="Times New Roman"/>
              </a:rPr>
              <a:t>с</a:t>
            </a:r>
            <a:r>
              <a:rPr sz="2000" b="1" spc="-20" dirty="0">
                <a:solidFill>
                  <a:srgbClr val="792A08"/>
                </a:solidFill>
                <a:latin typeface="Times New Roman"/>
                <a:cs typeface="Times New Roman"/>
              </a:rPr>
              <a:t>к</a:t>
            </a:r>
            <a:r>
              <a:rPr sz="2000" b="1" spc="-5" dirty="0">
                <a:solidFill>
                  <a:srgbClr val="792A08"/>
                </a:solidFill>
                <a:latin typeface="Times New Roman"/>
                <a:cs typeface="Times New Roman"/>
              </a:rPr>
              <a:t>ни</a:t>
            </a:r>
            <a:r>
              <a:rPr sz="2000" b="1" dirty="0">
                <a:solidFill>
                  <a:srgbClr val="792A08"/>
                </a:solidFill>
                <a:latin typeface="Times New Roman"/>
                <a:cs typeface="Times New Roman"/>
              </a:rPr>
              <a:t>к	9	</a:t>
            </a:r>
            <a:r>
              <a:rPr sz="2000" b="1" spc="-15" dirty="0">
                <a:solidFill>
                  <a:srgbClr val="792A08"/>
                </a:solidFill>
                <a:latin typeface="Times New Roman"/>
                <a:cs typeface="Times New Roman"/>
              </a:rPr>
              <a:t>к</a:t>
            </a:r>
            <a:r>
              <a:rPr sz="2000" b="1" spc="-5" dirty="0">
                <a:solidFill>
                  <a:srgbClr val="792A08"/>
                </a:solidFill>
                <a:latin typeface="Times New Roman"/>
                <a:cs typeface="Times New Roman"/>
              </a:rPr>
              <a:t>л</a:t>
            </a:r>
            <a:r>
              <a:rPr sz="2000" b="1" spc="5" dirty="0">
                <a:solidFill>
                  <a:srgbClr val="792A08"/>
                </a:solidFill>
                <a:latin typeface="Times New Roman"/>
                <a:cs typeface="Times New Roman"/>
              </a:rPr>
              <a:t>а</a:t>
            </a:r>
            <a:r>
              <a:rPr sz="2000" b="1" dirty="0">
                <a:solidFill>
                  <a:srgbClr val="792A08"/>
                </a:solidFill>
                <a:latin typeface="Times New Roman"/>
                <a:cs typeface="Times New Roman"/>
              </a:rPr>
              <a:t>с</a:t>
            </a:r>
            <a:r>
              <a:rPr sz="2000" b="1" spc="5" dirty="0">
                <a:solidFill>
                  <a:srgbClr val="792A08"/>
                </a:solidFill>
                <a:latin typeface="Times New Roman"/>
                <a:cs typeface="Times New Roman"/>
              </a:rPr>
              <a:t>с</a:t>
            </a:r>
            <a:r>
              <a:rPr sz="2000" b="1" dirty="0">
                <a:solidFill>
                  <a:srgbClr val="792A08"/>
                </a:solidFill>
                <a:latin typeface="Times New Roman"/>
                <a:cs typeface="Times New Roman"/>
              </a:rPr>
              <a:t>а	</a:t>
            </a:r>
            <a:r>
              <a:rPr sz="2000" b="1" spc="-15" dirty="0">
                <a:solidFill>
                  <a:srgbClr val="792A08"/>
                </a:solidFill>
                <a:latin typeface="Times New Roman"/>
                <a:cs typeface="Times New Roman"/>
              </a:rPr>
              <a:t>в</a:t>
            </a:r>
            <a:r>
              <a:rPr sz="2000" b="1" spc="-5" dirty="0">
                <a:solidFill>
                  <a:srgbClr val="792A08"/>
                </a:solidFill>
                <a:latin typeface="Times New Roman"/>
                <a:cs typeface="Times New Roman"/>
              </a:rPr>
              <a:t>пр</a:t>
            </a:r>
            <a:r>
              <a:rPr sz="2000" b="1" spc="-10" dirty="0">
                <a:solidFill>
                  <a:srgbClr val="792A08"/>
                </a:solidFill>
                <a:latin typeface="Times New Roman"/>
                <a:cs typeface="Times New Roman"/>
              </a:rPr>
              <a:t>а</a:t>
            </a:r>
            <a:r>
              <a:rPr sz="2000" b="1" spc="-5" dirty="0">
                <a:solidFill>
                  <a:srgbClr val="792A08"/>
                </a:solidFill>
                <a:latin typeface="Times New Roman"/>
                <a:cs typeface="Times New Roman"/>
              </a:rPr>
              <a:t>ве  </a:t>
            </a:r>
            <a:r>
              <a:rPr sz="2000" b="1" spc="-20">
                <a:solidFill>
                  <a:srgbClr val="792A08"/>
                </a:solidFill>
                <a:latin typeface="Times New Roman"/>
                <a:cs typeface="Times New Roman"/>
              </a:rPr>
              <a:t>готовиться</a:t>
            </a:r>
            <a:r>
              <a:rPr sz="2000" b="1" spc="10">
                <a:solidFill>
                  <a:srgbClr val="792A08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10" dirty="0">
                <a:solidFill>
                  <a:srgbClr val="792A08"/>
                </a:solidFill>
                <a:latin typeface="Times New Roman"/>
                <a:cs typeface="Times New Roman"/>
              </a:rPr>
              <a:t> </a:t>
            </a:r>
            <a:r>
              <a:rPr sz="2000" b="1">
                <a:solidFill>
                  <a:srgbClr val="792A08"/>
                </a:solidFill>
                <a:latin typeface="Times New Roman"/>
                <a:cs typeface="Times New Roman"/>
              </a:rPr>
              <a:t>и</a:t>
            </a:r>
            <a:r>
              <a:rPr lang="ru-RU" sz="2000" b="1" dirty="0">
                <a:solidFill>
                  <a:srgbClr val="792A08"/>
                </a:solidFill>
                <a:latin typeface="Times New Roman"/>
                <a:cs typeface="Times New Roman"/>
              </a:rPr>
              <a:t> </a:t>
            </a:r>
            <a:r>
              <a:rPr sz="2000" b="1" spc="-5">
                <a:solidFill>
                  <a:srgbClr val="792A08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792A08"/>
                </a:solidFill>
                <a:latin typeface="Times New Roman"/>
                <a:cs typeface="Times New Roman"/>
              </a:rPr>
              <a:t>отвечать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17775" y="4858969"/>
            <a:ext cx="1522730" cy="1527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0014" algn="ctr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C00000"/>
                </a:solidFill>
                <a:latin typeface="Calibri"/>
                <a:cs typeface="Calibri"/>
              </a:rPr>
              <a:t>15</a:t>
            </a:r>
            <a:endParaRPr sz="5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4400" b="1" spc="-5" dirty="0">
                <a:solidFill>
                  <a:srgbClr val="C00000"/>
                </a:solidFill>
                <a:latin typeface="Calibri"/>
                <a:cs typeface="Calibri"/>
              </a:rPr>
              <a:t>минут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304800"/>
            <a:ext cx="44570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solidFill>
                  <a:srgbClr val="562213"/>
                </a:solidFill>
              </a:rPr>
              <a:t>Типы</a:t>
            </a:r>
            <a:r>
              <a:rPr spc="-85" dirty="0">
                <a:solidFill>
                  <a:srgbClr val="562213"/>
                </a:solidFill>
              </a:rPr>
              <a:t> </a:t>
            </a:r>
            <a:r>
              <a:rPr dirty="0">
                <a:solidFill>
                  <a:srgbClr val="562213"/>
                </a:solidFill>
              </a:rPr>
              <a:t>заданий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1600" y="1752600"/>
            <a:ext cx="7188834" cy="38901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5715" indent="-515620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832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Выразительное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чтение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текста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научно- 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публицистического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стиля</a:t>
            </a:r>
            <a:endParaRPr sz="2800">
              <a:latin typeface="Times New Roman"/>
              <a:cs typeface="Times New Roman"/>
            </a:endParaRPr>
          </a:p>
          <a:p>
            <a:pPr marL="527685" marR="5080" indent="-515620" algn="just">
              <a:lnSpc>
                <a:spcPct val="100000"/>
              </a:lnSpc>
              <a:buAutoNum type="arabicPeriod"/>
              <a:tabLst>
                <a:tab pos="528320" algn="l"/>
                <a:tab pos="4682490" algn="l"/>
              </a:tabLst>
            </a:pPr>
            <a:r>
              <a:rPr sz="2800" b="1" spc="-10">
                <a:latin typeface="Times New Roman"/>
                <a:cs typeface="Times New Roman"/>
              </a:rPr>
              <a:t>Переска</a:t>
            </a:r>
            <a:r>
              <a:rPr lang="ru-RU" sz="2800" b="1" spc="-10" dirty="0">
                <a:latin typeface="Times New Roman"/>
                <a:cs typeface="Times New Roman"/>
              </a:rPr>
              <a:t>з</a:t>
            </a:r>
            <a:r>
              <a:rPr sz="2800" spc="-5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прочитанного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вслух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текста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>
                <a:latin typeface="Times New Roman"/>
                <a:cs typeface="Times New Roman"/>
              </a:rPr>
              <a:t>с </a:t>
            </a:r>
            <a:r>
              <a:rPr sz="2800" spc="-685">
                <a:latin typeface="Times New Roman"/>
                <a:cs typeface="Times New Roman"/>
              </a:rPr>
              <a:t> </a:t>
            </a:r>
            <a:r>
              <a:rPr lang="ru-RU" sz="2800" spc="-15" dirty="0">
                <a:latin typeface="Times New Roman"/>
                <a:cs typeface="Times New Roman"/>
              </a:rPr>
              <a:t>включением цитаты</a:t>
            </a:r>
            <a:r>
              <a:rPr sz="2800" spc="-15">
                <a:latin typeface="Times New Roman"/>
                <a:cs typeface="Times New Roman"/>
              </a:rPr>
              <a:t>	</a:t>
            </a:r>
            <a:endParaRPr sz="2800">
              <a:latin typeface="Times New Roman"/>
              <a:cs typeface="Times New Roman"/>
            </a:endParaRPr>
          </a:p>
          <a:p>
            <a:pPr marL="527685" marR="5715" indent="-51562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8320" algn="l"/>
                <a:tab pos="4813935" algn="l"/>
              </a:tabLst>
            </a:pPr>
            <a:r>
              <a:rPr sz="2800" b="1" spc="-40">
                <a:latin typeface="Times New Roman"/>
                <a:cs typeface="Times New Roman"/>
              </a:rPr>
              <a:t>М</a:t>
            </a:r>
            <a:r>
              <a:rPr sz="2800" b="1" spc="-5">
                <a:latin typeface="Times New Roman"/>
                <a:cs typeface="Times New Roman"/>
              </a:rPr>
              <a:t>он</a:t>
            </a:r>
            <a:r>
              <a:rPr sz="2800" b="1" spc="-35">
                <a:latin typeface="Times New Roman"/>
                <a:cs typeface="Times New Roman"/>
              </a:rPr>
              <a:t>о</a:t>
            </a:r>
            <a:r>
              <a:rPr sz="2800" b="1" spc="-10">
                <a:latin typeface="Times New Roman"/>
                <a:cs typeface="Times New Roman"/>
              </a:rPr>
              <a:t>л</a:t>
            </a:r>
            <a:r>
              <a:rPr sz="2800" b="1">
                <a:latin typeface="Times New Roman"/>
                <a:cs typeface="Times New Roman"/>
              </a:rPr>
              <a:t>о</a:t>
            </a:r>
            <a:r>
              <a:rPr sz="2800" b="1" spc="-15">
                <a:latin typeface="Times New Roman"/>
                <a:cs typeface="Times New Roman"/>
              </a:rPr>
              <a:t>г</a:t>
            </a:r>
            <a:r>
              <a:rPr sz="2800" b="1" spc="-10">
                <a:latin typeface="Times New Roman"/>
                <a:cs typeface="Times New Roman"/>
              </a:rPr>
              <a:t>ич</a:t>
            </a:r>
            <a:r>
              <a:rPr sz="2800" b="1" spc="10">
                <a:latin typeface="Times New Roman"/>
                <a:cs typeface="Times New Roman"/>
              </a:rPr>
              <a:t>е</a:t>
            </a:r>
            <a:r>
              <a:rPr sz="2800" b="1" spc="-5">
                <a:latin typeface="Times New Roman"/>
                <a:cs typeface="Times New Roman"/>
              </a:rPr>
              <a:t>с</a:t>
            </a:r>
            <a:r>
              <a:rPr sz="2800" b="1" spc="-50">
                <a:latin typeface="Times New Roman"/>
                <a:cs typeface="Times New Roman"/>
              </a:rPr>
              <a:t>к</a:t>
            </a:r>
            <a:r>
              <a:rPr sz="2800" b="1" spc="-5">
                <a:latin typeface="Times New Roman"/>
                <a:cs typeface="Times New Roman"/>
              </a:rPr>
              <a:t>ое</a:t>
            </a:r>
            <a:r>
              <a:rPr lang="ru-RU" sz="2800" b="1" spc="-5" dirty="0">
                <a:latin typeface="Times New Roman"/>
                <a:cs typeface="Times New Roman"/>
              </a:rPr>
              <a:t> </a:t>
            </a:r>
            <a:r>
              <a:rPr sz="2800" b="1" spc="-10">
                <a:latin typeface="Times New Roman"/>
                <a:cs typeface="Times New Roman"/>
              </a:rPr>
              <a:t>выс</a:t>
            </a:r>
            <a:r>
              <a:rPr sz="2800" b="1" spc="-60">
                <a:latin typeface="Times New Roman"/>
                <a:cs typeface="Times New Roman"/>
              </a:rPr>
              <a:t>к</a:t>
            </a:r>
            <a:r>
              <a:rPr sz="2800" b="1" spc="-5">
                <a:latin typeface="Times New Roman"/>
                <a:cs typeface="Times New Roman"/>
              </a:rPr>
              <a:t>а</a:t>
            </a:r>
            <a:r>
              <a:rPr sz="2800" b="1">
                <a:latin typeface="Times New Roman"/>
                <a:cs typeface="Times New Roman"/>
              </a:rPr>
              <a:t>з</a:t>
            </a:r>
            <a:r>
              <a:rPr sz="2800" b="1" spc="5">
                <a:latin typeface="Times New Roman"/>
                <a:cs typeface="Times New Roman"/>
              </a:rPr>
              <a:t>ы</a:t>
            </a:r>
            <a:r>
              <a:rPr sz="2800" b="1" spc="-10">
                <a:latin typeface="Times New Roman"/>
                <a:cs typeface="Times New Roman"/>
              </a:rPr>
              <a:t>вание  </a:t>
            </a:r>
            <a:r>
              <a:rPr sz="2800" dirty="0">
                <a:latin typeface="Times New Roman"/>
                <a:cs typeface="Times New Roman"/>
              </a:rPr>
              <a:t>(описание, </a:t>
            </a:r>
            <a:r>
              <a:rPr sz="2800" spc="-5" dirty="0">
                <a:latin typeface="Times New Roman"/>
                <a:cs typeface="Times New Roman"/>
              </a:rPr>
              <a:t>повествование, </a:t>
            </a:r>
            <a:r>
              <a:rPr sz="2800" spc="-10" dirty="0">
                <a:latin typeface="Times New Roman"/>
                <a:cs typeface="Times New Roman"/>
              </a:rPr>
              <a:t>рассуждение) </a:t>
            </a:r>
            <a:r>
              <a:rPr sz="2800" spc="-5" dirty="0">
                <a:latin typeface="Times New Roman"/>
                <a:cs typeface="Times New Roman"/>
              </a:rPr>
              <a:t>по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одной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из выбранных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тем</a:t>
            </a:r>
            <a:endParaRPr sz="2800">
              <a:latin typeface="Times New Roman"/>
              <a:cs typeface="Times New Roman"/>
            </a:endParaRPr>
          </a:p>
          <a:p>
            <a:pPr marL="527685" marR="5715" indent="-515620" algn="just">
              <a:lnSpc>
                <a:spcPct val="100000"/>
              </a:lnSpc>
              <a:buAutoNum type="arabicPeriod"/>
              <a:tabLst>
                <a:tab pos="528320" algn="l"/>
              </a:tabLst>
            </a:pPr>
            <a:r>
              <a:rPr sz="2800" b="1" dirty="0">
                <a:latin typeface="Times New Roman"/>
                <a:cs typeface="Times New Roman"/>
              </a:rPr>
              <a:t>Диалог </a:t>
            </a:r>
            <a:r>
              <a:rPr sz="2800" spc="-5" dirty="0">
                <a:latin typeface="Times New Roman"/>
                <a:cs typeface="Times New Roman"/>
              </a:rPr>
              <a:t>с </a:t>
            </a:r>
            <a:r>
              <a:rPr sz="2800" spc="-20" dirty="0">
                <a:latin typeface="Times New Roman"/>
                <a:cs typeface="Times New Roman"/>
              </a:rPr>
              <a:t>экзаменатором-собеседником </a:t>
            </a:r>
            <a:r>
              <a:rPr sz="2800" spc="-5" dirty="0">
                <a:latin typeface="Times New Roman"/>
                <a:cs typeface="Times New Roman"/>
              </a:rPr>
              <a:t>по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>
                <a:latin typeface="Times New Roman"/>
                <a:cs typeface="Times New Roman"/>
              </a:rPr>
              <a:t>теме</a:t>
            </a:r>
            <a:r>
              <a:rPr sz="2800" spc="10">
                <a:latin typeface="Times New Roman"/>
                <a:cs typeface="Times New Roman"/>
              </a:rPr>
              <a:t> </a:t>
            </a:r>
            <a:r>
              <a:rPr sz="2800" spc="-10">
                <a:latin typeface="Times New Roman"/>
                <a:cs typeface="Times New Roman"/>
              </a:rPr>
              <a:t>монолога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1294" y="173863"/>
            <a:ext cx="63036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562213"/>
                </a:solidFill>
              </a:rPr>
              <a:t>К</a:t>
            </a:r>
            <a:r>
              <a:rPr spc="-30" dirty="0">
                <a:solidFill>
                  <a:srgbClr val="562213"/>
                </a:solidFill>
              </a:rPr>
              <a:t> </a:t>
            </a:r>
            <a:r>
              <a:rPr spc="-5" dirty="0">
                <a:solidFill>
                  <a:srgbClr val="562213"/>
                </a:solidFill>
              </a:rPr>
              <a:t>ГИА</a:t>
            </a:r>
            <a:r>
              <a:rPr spc="-25" dirty="0">
                <a:solidFill>
                  <a:srgbClr val="562213"/>
                </a:solidFill>
              </a:rPr>
              <a:t> </a:t>
            </a:r>
            <a:r>
              <a:rPr spc="-30" dirty="0">
                <a:solidFill>
                  <a:srgbClr val="562213"/>
                </a:solidFill>
              </a:rPr>
              <a:t>допускаются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5580" y="1033015"/>
            <a:ext cx="6846570" cy="551370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6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3600" b="1" spc="-20" dirty="0">
                <a:solidFill>
                  <a:srgbClr val="C32C2D"/>
                </a:solidFill>
                <a:latin typeface="Times New Roman"/>
                <a:cs typeface="Times New Roman"/>
              </a:rPr>
              <a:t>успешно</a:t>
            </a:r>
            <a:r>
              <a:rPr sz="3600" b="1" spc="-25" dirty="0">
                <a:solidFill>
                  <a:srgbClr val="C32C2D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C32C2D"/>
                </a:solidFill>
                <a:latin typeface="Times New Roman"/>
                <a:cs typeface="Times New Roman"/>
              </a:rPr>
              <a:t>прошедшие</a:t>
            </a:r>
            <a:endParaRPr sz="3600">
              <a:latin typeface="Times New Roman"/>
              <a:cs typeface="Times New Roman"/>
            </a:endParaRPr>
          </a:p>
          <a:p>
            <a:pPr marL="474345">
              <a:lnSpc>
                <a:spcPct val="100000"/>
              </a:lnSpc>
              <a:spcBef>
                <a:spcPts val="865"/>
              </a:spcBef>
            </a:pPr>
            <a:r>
              <a:rPr sz="3600" spc="-20" dirty="0">
                <a:solidFill>
                  <a:srgbClr val="001F5F"/>
                </a:solidFill>
                <a:latin typeface="Times New Roman"/>
                <a:cs typeface="Times New Roman"/>
              </a:rPr>
              <a:t>итоговое </a:t>
            </a:r>
            <a:r>
              <a:rPr sz="36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собеседование</a:t>
            </a:r>
            <a:endParaRPr sz="3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3600" b="1" spc="-20" dirty="0">
                <a:solidFill>
                  <a:srgbClr val="C32C2D"/>
                </a:solidFill>
                <a:latin typeface="Times New Roman"/>
                <a:cs typeface="Times New Roman"/>
              </a:rPr>
              <a:t>успешно</a:t>
            </a:r>
            <a:r>
              <a:rPr sz="3600" b="1" spc="-25" dirty="0">
                <a:solidFill>
                  <a:srgbClr val="C32C2D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C32C2D"/>
                </a:solidFill>
                <a:latin typeface="Times New Roman"/>
                <a:cs typeface="Times New Roman"/>
              </a:rPr>
              <a:t>прошедшие</a:t>
            </a:r>
            <a:endParaRPr sz="3600">
              <a:latin typeface="Times New Roman"/>
              <a:cs typeface="Times New Roman"/>
            </a:endParaRPr>
          </a:p>
          <a:p>
            <a:pPr marR="822325" algn="r">
              <a:lnSpc>
                <a:spcPct val="100000"/>
              </a:lnSpc>
            </a:pPr>
            <a:r>
              <a:rPr sz="3600" spc="-20" dirty="0">
                <a:solidFill>
                  <a:srgbClr val="001F5F"/>
                </a:solidFill>
                <a:latin typeface="Times New Roman"/>
                <a:cs typeface="Times New Roman"/>
              </a:rPr>
              <a:t>промежуточную</a:t>
            </a:r>
            <a:r>
              <a:rPr sz="36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1F5F"/>
                </a:solidFill>
                <a:latin typeface="Times New Roman"/>
                <a:cs typeface="Times New Roman"/>
              </a:rPr>
              <a:t>аттестацию</a:t>
            </a:r>
            <a:endParaRPr sz="3600">
              <a:latin typeface="Times New Roman"/>
              <a:cs typeface="Times New Roman"/>
            </a:endParaRPr>
          </a:p>
          <a:p>
            <a:pPr marL="456565" marR="783590" indent="-456565" algn="r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456565" algn="l"/>
                <a:tab pos="469900" algn="l"/>
              </a:tabLst>
            </a:pPr>
            <a:r>
              <a:rPr sz="3600" b="1" spc="-5" dirty="0">
                <a:solidFill>
                  <a:srgbClr val="C32C2D"/>
                </a:solidFill>
                <a:latin typeface="Times New Roman"/>
                <a:cs typeface="Times New Roman"/>
              </a:rPr>
              <a:t>не</a:t>
            </a:r>
            <a:r>
              <a:rPr sz="3600" b="1" spc="-10" dirty="0">
                <a:solidFill>
                  <a:srgbClr val="C32C2D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C32C2D"/>
                </a:solidFill>
                <a:latin typeface="Times New Roman"/>
                <a:cs typeface="Times New Roman"/>
              </a:rPr>
              <a:t>имеющие</a:t>
            </a:r>
            <a:r>
              <a:rPr sz="3600" b="1" spc="5" dirty="0">
                <a:solidFill>
                  <a:srgbClr val="C32C2D"/>
                </a:solidFill>
                <a:latin typeface="Times New Roman"/>
                <a:cs typeface="Times New Roman"/>
              </a:rPr>
              <a:t> </a:t>
            </a:r>
            <a:r>
              <a:rPr sz="3600" spc="-15" dirty="0">
                <a:solidFill>
                  <a:srgbClr val="001F5F"/>
                </a:solidFill>
                <a:latin typeface="Times New Roman"/>
                <a:cs typeface="Times New Roman"/>
              </a:rPr>
              <a:t>академической</a:t>
            </a:r>
            <a:endParaRPr sz="36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3600" b="1" spc="-10" dirty="0">
                <a:solidFill>
                  <a:srgbClr val="C32C2D"/>
                </a:solidFill>
                <a:latin typeface="Times New Roman"/>
                <a:cs typeface="Times New Roman"/>
              </a:rPr>
              <a:t>задолженности</a:t>
            </a:r>
            <a:endParaRPr sz="3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36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36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001F5F"/>
                </a:solidFill>
                <a:latin typeface="Times New Roman"/>
                <a:cs typeface="Times New Roman"/>
              </a:rPr>
              <a:t>полном</a:t>
            </a:r>
            <a:r>
              <a:rPr sz="36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001F5F"/>
                </a:solidFill>
                <a:latin typeface="Times New Roman"/>
                <a:cs typeface="Times New Roman"/>
              </a:rPr>
              <a:t>объёме</a:t>
            </a:r>
            <a:r>
              <a:rPr sz="36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C32C2D"/>
                </a:solidFill>
                <a:latin typeface="Times New Roman"/>
                <a:cs typeface="Times New Roman"/>
              </a:rPr>
              <a:t>выполнившие</a:t>
            </a:r>
            <a:endParaRPr sz="36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3600" dirty="0">
                <a:solidFill>
                  <a:srgbClr val="001F5F"/>
                </a:solidFill>
                <a:latin typeface="Times New Roman"/>
                <a:cs typeface="Times New Roman"/>
              </a:rPr>
              <a:t>учебный</a:t>
            </a:r>
            <a:r>
              <a:rPr sz="36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1F5F"/>
                </a:solidFill>
                <a:latin typeface="Times New Roman"/>
                <a:cs typeface="Times New Roman"/>
              </a:rPr>
              <a:t>план</a:t>
            </a:r>
            <a:r>
              <a:rPr sz="36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1F5F"/>
                </a:solidFill>
                <a:latin typeface="Times New Roman"/>
                <a:cs typeface="Times New Roman"/>
              </a:rPr>
              <a:t>или</a:t>
            </a:r>
            <a:endParaRPr sz="36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3600" spc="-5" dirty="0">
                <a:solidFill>
                  <a:srgbClr val="001F5F"/>
                </a:solidFill>
                <a:latin typeface="Times New Roman"/>
                <a:cs typeface="Times New Roman"/>
              </a:rPr>
              <a:t>индивидуальный</a:t>
            </a:r>
            <a:r>
              <a:rPr sz="36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1F5F"/>
                </a:solidFill>
                <a:latin typeface="Times New Roman"/>
                <a:cs typeface="Times New Roman"/>
              </a:rPr>
              <a:t>учебный</a:t>
            </a:r>
            <a:r>
              <a:rPr sz="36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1F5F"/>
                </a:solidFill>
                <a:latin typeface="Times New Roman"/>
                <a:cs typeface="Times New Roman"/>
              </a:rPr>
              <a:t>план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286</Words>
  <Application>Microsoft Office PowerPoint</Application>
  <PresentationFormat>Экран (4:3)</PresentationFormat>
  <Paragraphs>69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MT</vt:lpstr>
      <vt:lpstr>Calibri</vt:lpstr>
      <vt:lpstr>Segoe UI Symbol</vt:lpstr>
      <vt:lpstr>Times New Roman</vt:lpstr>
      <vt:lpstr>Wingdings</vt:lpstr>
      <vt:lpstr>Office Theme</vt:lpstr>
      <vt:lpstr>Презентация PowerPoint</vt:lpstr>
      <vt:lpstr>Итоговое собеседование  по русскому языку (ИС)</vt:lpstr>
      <vt:lpstr>СРОКИ  ПРОВЕДЕНИЯ</vt:lpstr>
      <vt:lpstr>Общие сведения</vt:lpstr>
      <vt:lpstr>Процедура проведения</vt:lpstr>
      <vt:lpstr>Оценка выполнения  заданий</vt:lpstr>
      <vt:lpstr>Надо помнить</vt:lpstr>
      <vt:lpstr>Типы заданий</vt:lpstr>
      <vt:lpstr>К ГИА допускаются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Завуч_1</dc:creator>
  <cp:lastModifiedBy>Завуч</cp:lastModifiedBy>
  <cp:revision>16</cp:revision>
  <dcterms:created xsi:type="dcterms:W3CDTF">2022-12-19T17:40:50Z</dcterms:created>
  <dcterms:modified xsi:type="dcterms:W3CDTF">2024-02-06T08:24:54Z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2022-12-19T00:00:00Z</vt:filetime>
  </property>
</Properties>
</file>